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</p:sldMasterIdLst>
  <p:notesMasterIdLst>
    <p:notesMasterId r:id="rId34"/>
  </p:notesMasterIdLst>
  <p:sldIdLst>
    <p:sldId id="261" r:id="rId2"/>
    <p:sldId id="279" r:id="rId3"/>
    <p:sldId id="280" r:id="rId4"/>
    <p:sldId id="281" r:id="rId5"/>
    <p:sldId id="282" r:id="rId6"/>
    <p:sldId id="283" r:id="rId7"/>
    <p:sldId id="285" r:id="rId8"/>
    <p:sldId id="293" r:id="rId9"/>
    <p:sldId id="294" r:id="rId10"/>
    <p:sldId id="295" r:id="rId11"/>
    <p:sldId id="296" r:id="rId12"/>
    <p:sldId id="297" r:id="rId13"/>
    <p:sldId id="284" r:id="rId14"/>
    <p:sldId id="288" r:id="rId15"/>
    <p:sldId id="286" r:id="rId16"/>
    <p:sldId id="289" r:id="rId17"/>
    <p:sldId id="287" r:id="rId18"/>
    <p:sldId id="290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08" r:id="rId29"/>
    <p:sldId id="309" r:id="rId30"/>
    <p:sldId id="292" r:id="rId31"/>
    <p:sldId id="298" r:id="rId32"/>
    <p:sldId id="259" r:id="rId3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BFE2F3"/>
    <a:srgbClr val="C31823"/>
    <a:srgbClr val="C9151E"/>
    <a:srgbClr val="E9CBBC"/>
    <a:srgbClr val="E0A487"/>
    <a:srgbClr val="D97C5B"/>
    <a:srgbClr val="CC141E"/>
    <a:srgbClr val="D05035"/>
    <a:srgbClr val="C816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9" autoAdjust="0"/>
    <p:restoredTop sz="86385" autoAdjust="0"/>
  </p:normalViewPr>
  <p:slideViewPr>
    <p:cSldViewPr snapToGrid="0">
      <p:cViewPr varScale="1">
        <p:scale>
          <a:sx n="92" d="100"/>
          <a:sy n="92" d="100"/>
        </p:scale>
        <p:origin x="146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161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FE78F-58BC-423A-A341-D0065C580108}" type="datetimeFigureOut">
              <a:rPr lang="zh-CN" altLang="en-US" smtClean="0"/>
              <a:t>2017/5/26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B1CD8-9F96-4F1D-A5B8-2D9E0ECCEB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916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此页可以删除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091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1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07005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034521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8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18912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8250027" y="313202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6" y="313202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4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 userDrawn="1"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4431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pos="389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6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 smtClean="0"/>
              <a:t>单击此处编辑标题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 userDrawn="1"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22393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8250027" y="313202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6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 smtClean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6" y="313202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488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pos="3895">
          <p15:clr>
            <a:srgbClr val="FBAE40"/>
          </p15:clr>
        </p15:guide>
        <p15:guide id="3" pos="5193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1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4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5" y="5245248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 smtClean="0"/>
              <a:t>单击以编辑母版副标题样式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5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单击此处添加日期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09989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21">
          <p15:clr>
            <a:srgbClr val="FBAE40"/>
          </p15:clr>
        </p15:guide>
        <p15:guide id="3" pos="295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2546"/>
            <a:ext cx="9144000" cy="27965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1" y="4211593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28650" y="1552217"/>
            <a:ext cx="7886700" cy="1325563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5107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9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6974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25002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1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z="1200" smtClean="0"/>
              <a:pPr lvl="0"/>
              <a:t>‹#›</a:t>
            </a:fld>
            <a:endParaRPr lang="zh-CN" altLang="en-US" sz="1200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  <p:sp>
        <p:nvSpPr>
          <p:cNvPr id="16" name="文本框 15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5"/>
          <p:cNvSpPr txBox="1">
            <a:spLocks/>
          </p:cNvSpPr>
          <p:nvPr userDrawn="1"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62871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4" y="6100773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1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9144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9144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924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167">
          <p15:clr>
            <a:srgbClr val="FBAE40"/>
          </p15:clr>
        </p15:guide>
        <p15:guide id="2" pos="153">
          <p15:clr>
            <a:srgbClr val="FBAE40"/>
          </p15:clr>
        </p15:guide>
        <p15:guide id="3" pos="5556" userDrawn="1">
          <p15:clr>
            <a:srgbClr val="FBAE40"/>
          </p15:clr>
        </p15:guide>
        <p15:guide id="4" pos="20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52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6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z="1200" smtClean="0"/>
              <a:pPr lvl="0"/>
              <a:t>‹#›</a:t>
            </a:fld>
            <a:endParaRPr lang="zh-CN" altLang="en-US" sz="1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5"/>
          <p:cNvSpPr txBox="1">
            <a:spLocks/>
          </p:cNvSpPr>
          <p:nvPr userDrawn="1"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0728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438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文本框 4"/>
          <p:cNvSpPr txBox="1"/>
          <p:nvPr/>
        </p:nvSpPr>
        <p:spPr>
          <a:xfrm>
            <a:off x="825002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1" y="313202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4775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4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4335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323851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 smtClean="0">
                <a:solidFill>
                  <a:schemeClr val="accent1"/>
                </a:solidFill>
              </a:rPr>
              <a:t>单击此处编辑母版标题样式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9" y="807632"/>
            <a:ext cx="8340421" cy="5865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sp>
        <p:nvSpPr>
          <p:cNvPr id="9" name="标题 1"/>
          <p:cNvSpPr txBox="1">
            <a:spLocks/>
          </p:cNvSpPr>
          <p:nvPr userDrawn="1"/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schemeClr val="accent1"/>
                </a:solidFill>
              </a:rPr>
              <a:t>单击此处编辑母版标题样式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878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3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50672" y="4036075"/>
            <a:ext cx="8008723" cy="1824121"/>
          </a:xfrm>
        </p:spPr>
        <p:txBody>
          <a:bodyPr/>
          <a:lstStyle/>
          <a:p>
            <a:r>
              <a:rPr lang="zh-CN" altLang="en-US" sz="5400" b="0" smtClean="0">
                <a:latin typeface="Heiti SC Light" charset="-122"/>
                <a:ea typeface="Heiti SC Light" charset="-122"/>
                <a:cs typeface="Heiti SC Light" charset="-122"/>
              </a:rPr>
              <a:t>数据库课程项目讨论交流</a:t>
            </a:r>
            <a:br>
              <a:rPr lang="zh-CN" altLang="en-US" sz="5400" b="0" smtClean="0">
                <a:latin typeface="Heiti SC Light" charset="-122"/>
                <a:ea typeface="Heiti SC Light" charset="-122"/>
                <a:cs typeface="Heiti SC Light" charset="-122"/>
              </a:rPr>
            </a:br>
            <a:endParaRPr lang="zh-CN" altLang="en-US" b="0" dirty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xfrm>
            <a:off x="681397" y="6092059"/>
            <a:ext cx="7886700" cy="604299"/>
          </a:xfrm>
        </p:spPr>
        <p:txBody>
          <a:bodyPr/>
          <a:lstStyle/>
          <a:p>
            <a:r>
              <a:rPr lang="zh-CN" altLang="en-US" sz="1800" dirty="0" smtClean="0">
                <a:latin typeface="Kaiti SC" charset="-122"/>
                <a:ea typeface="Kaiti SC" charset="-122"/>
                <a:cs typeface="Kaiti SC" charset="-122"/>
              </a:rPr>
              <a:t>景  致   谢镇涛  杨健邦   朱伯君 </a:t>
            </a:r>
            <a:endParaRPr lang="zh-CN" altLang="en-US" sz="1800" dirty="0">
              <a:latin typeface="Kaiti SC" charset="-122"/>
              <a:ea typeface="Kaiti SC" charset="-122"/>
              <a:cs typeface="Kaiti SC" charset="-122"/>
            </a:endParaRPr>
          </a:p>
        </p:txBody>
      </p:sp>
      <p:sp>
        <p:nvSpPr>
          <p:cNvPr id="4" name="副标题 1"/>
          <p:cNvSpPr txBox="1">
            <a:spLocks/>
          </p:cNvSpPr>
          <p:nvPr/>
        </p:nvSpPr>
        <p:spPr>
          <a:xfrm>
            <a:off x="750672" y="5271927"/>
            <a:ext cx="7886700" cy="6042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lang="zh-CN" altLang="en-US" sz="2800" b="0" kern="1200">
                <a:solidFill>
                  <a:schemeClr val="bg1"/>
                </a:soli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>
                <a:latin typeface="Kaiti SC" charset="-122"/>
                <a:ea typeface="Kaiti SC" charset="-122"/>
                <a:cs typeface="Kaiti SC" charset="-122"/>
              </a:rPr>
              <a:t>2017.5.19</a:t>
            </a:r>
            <a:endParaRPr lang="zh-CN" altLang="en-US" sz="2400" dirty="0">
              <a:latin typeface="Kaiti SC" charset="-122"/>
              <a:ea typeface="Kaiti SC" charset="-122"/>
              <a:cs typeface="Kaiti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288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</a:t>
            </a:r>
            <a:r>
              <a:rPr kumimoji="1" lang="en-US" altLang="zh-CN" dirty="0" smtClean="0"/>
              <a:t>DM</a:t>
            </a:r>
            <a:r>
              <a:rPr kumimoji="1" lang="zh-CN" altLang="en-US" dirty="0" smtClean="0"/>
              <a:t>图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9473"/>
            <a:ext cx="9144000" cy="485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</a:t>
            </a:r>
            <a:r>
              <a:rPr kumimoji="1" lang="en-US" altLang="zh-CN" dirty="0" smtClean="0"/>
              <a:t>DM</a:t>
            </a:r>
            <a:r>
              <a:rPr kumimoji="1" lang="zh-CN" altLang="en-US" dirty="0" smtClean="0"/>
              <a:t>图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1791"/>
            <a:ext cx="9144000" cy="275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3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</a:t>
            </a:r>
            <a:r>
              <a:rPr kumimoji="1" lang="en-US" altLang="zh-CN" dirty="0" smtClean="0"/>
              <a:t>DM</a:t>
            </a:r>
            <a:r>
              <a:rPr kumimoji="1" lang="zh-CN" altLang="en-US" dirty="0" smtClean="0"/>
              <a:t>图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4791"/>
            <a:ext cx="90805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0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94024" y="987927"/>
            <a:ext cx="8372163" cy="574183"/>
          </a:xfrm>
        </p:spPr>
        <p:txBody>
          <a:bodyPr/>
          <a:lstStyle/>
          <a:p>
            <a:r>
              <a:rPr kumimoji="1" lang="en-US" altLang="zh-CN" dirty="0" smtClean="0"/>
              <a:t>PDM</a:t>
            </a:r>
            <a:r>
              <a:rPr kumimoji="1" lang="zh-CN" altLang="en-US" dirty="0" smtClean="0"/>
              <a:t>图总览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9881"/>
            <a:ext cx="9144000" cy="483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8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>
                <a:solidFill>
                  <a:srgbClr val="000000"/>
                </a:solidFill>
                <a:latin typeface="MS Reference Sans Serif" charset="0"/>
                <a:ea typeface="MS Reference Sans Serif" charset="0"/>
                <a:cs typeface="MS Reference Sans Serif" charset="0"/>
              </a:rPr>
              <a:t>3NF</a:t>
            </a:r>
          </a:p>
          <a:p>
            <a:endParaRPr kumimoji="1" lang="en-US" altLang="zh-CN" sz="2400" dirty="0">
              <a:solidFill>
                <a:srgbClr val="000000"/>
              </a:solidFill>
              <a:latin typeface="Beirut" charset="-78"/>
              <a:ea typeface="Beirut" charset="-78"/>
              <a:cs typeface="Beirut" charset="-78"/>
            </a:endParaRPr>
          </a:p>
          <a:p>
            <a:r>
              <a:rPr kumimoji="1" lang="en-US" altLang="zh-CN" sz="2400" dirty="0">
                <a:solidFill>
                  <a:srgbClr val="000000"/>
                </a:solidFill>
                <a:latin typeface="MS Reference Sans Serif" charset="0"/>
                <a:ea typeface="MS Reference Sans Serif" charset="0"/>
                <a:cs typeface="MS Reference Sans Serif" charset="0"/>
              </a:rPr>
              <a:t>BCNF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数据库优化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340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数据库模式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29105" y="1701533"/>
            <a:ext cx="79020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kumimoji="1" lang="en-US" altLang="zh-CN" sz="2400" dirty="0" smtClean="0">
                <a:latin typeface="Beirut" charset="-78"/>
                <a:ea typeface="Beirut" charset="-78"/>
                <a:cs typeface="Beirut" charset="-78"/>
              </a:rPr>
              <a:t>User</a:t>
            </a:r>
            <a:r>
              <a:rPr lang="en-US" altLang="zh-CN" sz="2400" b="1" dirty="0">
                <a:solidFill>
                  <a:srgbClr val="000000"/>
                </a:solidFill>
              </a:rPr>
              <a:t>(</a:t>
            </a:r>
            <a:r>
              <a:rPr lang="en-US" altLang="zh-CN" sz="2400" b="1" u="sng" dirty="0" err="1" smtClean="0"/>
              <a:t>user_name</a:t>
            </a:r>
            <a:r>
              <a:rPr lang="en-US" altLang="zh-CN" sz="2400" b="1" dirty="0" smtClean="0"/>
              <a:t>,</a:t>
            </a:r>
            <a:r>
              <a:rPr lang="en-US" altLang="zh-CN" sz="2400" b="1" dirty="0"/>
              <a:t> </a:t>
            </a:r>
            <a:r>
              <a:rPr lang="en-US" altLang="zh-CN" sz="2400" b="1" dirty="0" err="1" smtClean="0"/>
              <a:t>role_value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password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 </a:t>
            </a:r>
            <a:r>
              <a:rPr lang="en-US" altLang="zh-CN" sz="2400" b="1" dirty="0" err="1" smtClean="0"/>
              <a:t>JAccount_user_name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 </a:t>
            </a:r>
            <a:r>
              <a:rPr lang="en-US" altLang="zh-CN" sz="2400" b="1" dirty="0" err="1" smtClean="0"/>
              <a:t>nick_name</a:t>
            </a:r>
            <a:r>
              <a:rPr lang="en-US" altLang="zh-CN" sz="2400" dirty="0" smtClean="0"/>
              <a:t>,</a:t>
            </a:r>
            <a:r>
              <a:rPr lang="zh-CN" altLang="en-US" sz="2400" dirty="0"/>
              <a:t> </a:t>
            </a:r>
            <a:r>
              <a:rPr lang="en-US" altLang="zh-CN" sz="2400" b="1" dirty="0" err="1" smtClean="0"/>
              <a:t>real_name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 </a:t>
            </a:r>
            <a:r>
              <a:rPr lang="en-US" altLang="zh-CN" sz="2400" b="1" dirty="0" err="1" smtClean="0"/>
              <a:t>phone_number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)</a:t>
            </a:r>
            <a:endParaRPr lang="en-US" altLang="zh-CN" sz="2400" b="1" dirty="0">
              <a:solidFill>
                <a:srgbClr val="000000"/>
              </a:solidFill>
            </a:endParaRPr>
          </a:p>
          <a:p>
            <a:pPr fontAlgn="t"/>
            <a:endParaRPr kumimoji="1" lang="en-US" altLang="zh-CN" sz="2400" dirty="0" smtClean="0"/>
          </a:p>
          <a:p>
            <a:pPr fontAlgn="t"/>
            <a:r>
              <a:rPr kumimoji="1" lang="en-US" altLang="zh-CN" sz="2400" dirty="0" smtClean="0">
                <a:latin typeface="Beirut" charset="-78"/>
                <a:ea typeface="Beirut" charset="-78"/>
                <a:cs typeface="Beirut" charset="-78"/>
              </a:rPr>
              <a:t>administrator</a:t>
            </a:r>
            <a:r>
              <a:rPr lang="en-US" altLang="zh-CN" sz="2400" b="1" dirty="0">
                <a:solidFill>
                  <a:srgbClr val="000000"/>
                </a:solidFill>
              </a:rPr>
              <a:t>(</a:t>
            </a:r>
            <a:r>
              <a:rPr lang="en-US" altLang="zh-CN" sz="2400" b="1" u="sng" dirty="0" err="1">
                <a:solidFill>
                  <a:srgbClr val="000000"/>
                </a:solidFill>
              </a:rPr>
              <a:t>u</a:t>
            </a:r>
            <a:r>
              <a:rPr lang="en-US" altLang="zh-CN" sz="2400" b="1" u="sng" dirty="0" err="1" smtClean="0"/>
              <a:t>ser_name</a:t>
            </a:r>
            <a:r>
              <a:rPr lang="en-US" altLang="zh-CN" sz="2400" b="1" dirty="0">
                <a:solidFill>
                  <a:srgbClr val="000000"/>
                </a:solidFill>
              </a:rPr>
              <a:t>)</a:t>
            </a:r>
          </a:p>
          <a:p>
            <a:pPr fontAlgn="t"/>
            <a:endParaRPr kumimoji="1" lang="en-US" altLang="zh-CN" sz="2400" dirty="0"/>
          </a:p>
          <a:p>
            <a:pPr fontAlgn="t"/>
            <a:r>
              <a:rPr kumimoji="1" lang="en-US" altLang="zh-CN" sz="2400" dirty="0" smtClean="0">
                <a:latin typeface="Beirut" charset="-78"/>
                <a:ea typeface="Beirut" charset="-78"/>
                <a:cs typeface="Beirut" charset="-78"/>
              </a:rPr>
              <a:t>Teacher</a:t>
            </a:r>
            <a:r>
              <a:rPr lang="en-US" altLang="zh-CN" sz="2400" b="1" dirty="0">
                <a:solidFill>
                  <a:srgbClr val="000000"/>
                </a:solidFill>
              </a:rPr>
              <a:t>(</a:t>
            </a:r>
            <a:r>
              <a:rPr lang="en-US" altLang="zh-CN" sz="2400" b="1" u="sng" dirty="0" err="1" smtClean="0"/>
              <a:t>user_name</a:t>
            </a:r>
            <a:r>
              <a:rPr lang="en-US" altLang="zh-CN" sz="2400" b="1" dirty="0" smtClean="0"/>
              <a:t>,</a:t>
            </a:r>
            <a:r>
              <a:rPr lang="zh-CN" altLang="en-US" sz="2400" b="1" dirty="0" smtClean="0"/>
              <a:t> </a:t>
            </a:r>
            <a:r>
              <a:rPr lang="en-US" altLang="zh-CN" sz="2400" b="1" dirty="0" err="1" smtClean="0"/>
              <a:t>teacher_ID</a:t>
            </a:r>
            <a:r>
              <a:rPr lang="en-US" altLang="zh-CN" sz="2400" b="1" dirty="0" smtClean="0"/>
              <a:t>,</a:t>
            </a:r>
            <a:r>
              <a:rPr lang="zh-CN" altLang="en-US" sz="2400" b="1" dirty="0" smtClean="0"/>
              <a:t> </a:t>
            </a:r>
            <a:r>
              <a:rPr lang="en-US" altLang="zh-CN" sz="2400" b="1" dirty="0" err="1" smtClean="0"/>
              <a:t>teach_department</a:t>
            </a:r>
            <a:r>
              <a:rPr lang="en-US" altLang="zh-CN" sz="2400" b="1" dirty="0">
                <a:solidFill>
                  <a:srgbClr val="000000"/>
                </a:solidFill>
              </a:rPr>
              <a:t>)</a:t>
            </a:r>
          </a:p>
          <a:p>
            <a:pPr fontAlgn="t"/>
            <a:endParaRPr kumimoji="1" lang="en-US" altLang="zh-CN" sz="2400" dirty="0"/>
          </a:p>
          <a:p>
            <a:pPr fontAlgn="t"/>
            <a:r>
              <a:rPr kumimoji="1" lang="en-US" altLang="zh-CN" sz="2400" dirty="0" smtClean="0">
                <a:latin typeface="Beirut" charset="-78"/>
                <a:ea typeface="Beirut" charset="-78"/>
                <a:cs typeface="Beirut" charset="-78"/>
              </a:rPr>
              <a:t>Student</a:t>
            </a:r>
            <a:r>
              <a:rPr lang="en-US" altLang="zh-CN" sz="2400" b="1" dirty="0">
                <a:solidFill>
                  <a:srgbClr val="000000"/>
                </a:solidFill>
              </a:rPr>
              <a:t>(</a:t>
            </a:r>
            <a:r>
              <a:rPr lang="en-US" altLang="zh-CN" sz="2400" b="1" u="sng" dirty="0" err="1" smtClean="0"/>
              <a:t>user_name</a:t>
            </a:r>
            <a:r>
              <a:rPr lang="en-US" altLang="zh-CN" sz="2400" b="1" dirty="0"/>
              <a:t>, </a:t>
            </a:r>
            <a:r>
              <a:rPr lang="en-US" altLang="zh-CN" sz="2400" b="1" dirty="0" err="1" smtClean="0"/>
              <a:t>student_ID</a:t>
            </a:r>
            <a:r>
              <a:rPr lang="en-US" altLang="zh-CN" sz="2400" b="1" dirty="0" smtClean="0"/>
              <a:t>,</a:t>
            </a:r>
            <a:r>
              <a:rPr lang="zh-CN" altLang="en-US" sz="2400" b="1" dirty="0" smtClean="0"/>
              <a:t> </a:t>
            </a:r>
            <a:r>
              <a:rPr lang="en-US" altLang="zh-CN" sz="2400" b="1" dirty="0" err="1" smtClean="0"/>
              <a:t>student_department</a:t>
            </a:r>
            <a:r>
              <a:rPr lang="en-US" altLang="zh-CN" sz="2400" b="1" dirty="0">
                <a:solidFill>
                  <a:srgbClr val="000000"/>
                </a:solidFill>
              </a:rPr>
              <a:t>)</a:t>
            </a:r>
          </a:p>
          <a:p>
            <a:pPr fontAlgn="t"/>
            <a:endParaRPr kumimoji="1" lang="en-US" altLang="zh-CN" sz="2400" dirty="0"/>
          </a:p>
          <a:p>
            <a:pPr lvl="0" fontAlgn="t"/>
            <a:r>
              <a:rPr kumimoji="1" lang="en-US" altLang="zh-CN" sz="2400" dirty="0" smtClean="0">
                <a:solidFill>
                  <a:srgbClr val="000000"/>
                </a:solidFill>
                <a:latin typeface="Beirut" charset="-78"/>
                <a:ea typeface="Beirut" charset="-78"/>
                <a:cs typeface="Beirut" charset="-78"/>
              </a:rPr>
              <a:t>Role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(</a:t>
            </a:r>
            <a:r>
              <a:rPr lang="en-US" altLang="zh-CN" sz="2400" b="1" u="sng" dirty="0" err="1" smtClean="0">
                <a:solidFill>
                  <a:srgbClr val="000000"/>
                </a:solidFill>
              </a:rPr>
              <a:t>role_value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,</a:t>
            </a:r>
            <a:r>
              <a:rPr lang="zh-CN" altLang="en-US" sz="2400" b="1" dirty="0" smtClean="0">
                <a:solidFill>
                  <a:srgbClr val="000000"/>
                </a:solidFill>
              </a:rPr>
              <a:t> </a:t>
            </a:r>
            <a:r>
              <a:rPr lang="en-US" altLang="zh-CN" sz="2400" b="1" dirty="0" err="1" smtClean="0">
                <a:solidFill>
                  <a:srgbClr val="000000"/>
                </a:solidFill>
              </a:rPr>
              <a:t>role_name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, role)</a:t>
            </a:r>
          </a:p>
          <a:p>
            <a:pPr lvl="0" fontAlgn="t"/>
            <a:endParaRPr lang="en-US" altLang="zh-CN" sz="2400" b="1" dirty="0" smtClean="0">
              <a:solidFill>
                <a:srgbClr val="000000"/>
              </a:solidFill>
            </a:endParaRPr>
          </a:p>
          <a:p>
            <a:pPr lvl="0" fontAlgn="t"/>
            <a:r>
              <a:rPr kumimoji="1" lang="en-US" altLang="zh-CN" sz="2400" dirty="0" err="1">
                <a:latin typeface="Beirut" charset="-78"/>
                <a:ea typeface="Beirut" charset="-78"/>
                <a:cs typeface="Beirut" charset="-78"/>
              </a:rPr>
              <a:t>Role_Function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(</a:t>
            </a:r>
            <a:r>
              <a:rPr lang="en-US" altLang="zh-CN" sz="2400" b="1" u="sng" dirty="0" smtClean="0">
                <a:solidFill>
                  <a:srgbClr val="000000"/>
                </a:solidFill>
              </a:rPr>
              <a:t>role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, </a:t>
            </a:r>
            <a:r>
              <a:rPr lang="en-US" altLang="zh-CN" sz="2400" b="1" dirty="0" err="1" smtClean="0">
                <a:solidFill>
                  <a:srgbClr val="000000"/>
                </a:solidFill>
              </a:rPr>
              <a:t>fuction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)</a:t>
            </a:r>
            <a:endParaRPr lang="en-US" altLang="zh-CN" sz="2400" b="1" dirty="0">
              <a:solidFill>
                <a:srgbClr val="000000"/>
              </a:solidFill>
            </a:endParaRPr>
          </a:p>
          <a:p>
            <a:pPr fontAlgn="t"/>
            <a:endParaRPr kumimoji="1" lang="zh-CN" altLang="en-US" sz="2400" dirty="0"/>
          </a:p>
          <a:p>
            <a:pPr fontAlgn="t"/>
            <a:endParaRPr kumimoji="1" lang="zh-CN" altLang="en-US" sz="2400" dirty="0"/>
          </a:p>
          <a:p>
            <a:pPr fontAlgn="t"/>
            <a:endParaRPr kumimoji="1" lang="zh-CN" altLang="en-US" sz="2400" dirty="0"/>
          </a:p>
          <a:p>
            <a:pPr fontAlgn="t"/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8323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729105" y="1813809"/>
            <a:ext cx="7902000" cy="4853327"/>
          </a:xfrm>
        </p:spPr>
        <p:txBody>
          <a:bodyPr>
            <a:normAutofit/>
          </a:bodyPr>
          <a:lstStyle/>
          <a:p>
            <a:pPr marL="0" lvl="0" indent="0" fontAlgn="t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kumimoji="1" lang="en-US" altLang="zh-CN" sz="2400" dirty="0" smtClean="0">
                <a:solidFill>
                  <a:srgbClr val="000000"/>
                </a:solidFill>
                <a:latin typeface="Beirut" charset="-78"/>
                <a:ea typeface="Beirut" charset="-78"/>
                <a:cs typeface="Beirut" charset="-78"/>
              </a:rPr>
              <a:t>Course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(</a:t>
            </a:r>
            <a:r>
              <a:rPr lang="en-US" altLang="zh-CN" sz="2400" b="1" u="sng" dirty="0" err="1" smtClean="0">
                <a:solidFill>
                  <a:srgbClr val="000000"/>
                </a:solidFill>
              </a:rPr>
              <a:t>course_ID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,</a:t>
            </a:r>
            <a:r>
              <a:rPr lang="zh-CN" altLang="en-US" sz="2400" b="1" dirty="0" smtClean="0">
                <a:solidFill>
                  <a:srgbClr val="000000"/>
                </a:solidFill>
              </a:rPr>
              <a:t> </a:t>
            </a:r>
            <a:r>
              <a:rPr lang="en-US" altLang="zh-CN" sz="2400" b="1" dirty="0" err="1" smtClean="0">
                <a:solidFill>
                  <a:srgbClr val="000000"/>
                </a:solidFill>
              </a:rPr>
              <a:t>couse_title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)</a:t>
            </a:r>
          </a:p>
          <a:p>
            <a:pPr marL="0" lvl="0" indent="0" fontAlgn="t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kumimoji="1" lang="en-US" altLang="zh-CN" sz="2400" dirty="0" smtClean="0">
              <a:solidFill>
                <a:srgbClr val="000000"/>
              </a:solidFill>
            </a:endParaRPr>
          </a:p>
          <a:p>
            <a:pPr marL="0" indent="0" fontAlgn="t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kumimoji="1" lang="en-US" altLang="zh-CN" sz="2400" dirty="0" smtClean="0">
                <a:solidFill>
                  <a:srgbClr val="000000"/>
                </a:solidFill>
                <a:latin typeface="Beirut" charset="-78"/>
                <a:ea typeface="Beirut" charset="-78"/>
                <a:cs typeface="Beirut" charset="-78"/>
              </a:rPr>
              <a:t>Teach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(</a:t>
            </a:r>
            <a:r>
              <a:rPr lang="en-US" altLang="zh-CN" sz="2400" b="1" u="sng" dirty="0" err="1" smtClean="0">
                <a:solidFill>
                  <a:srgbClr val="000000"/>
                </a:solidFill>
              </a:rPr>
              <a:t>user_name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,</a:t>
            </a:r>
            <a:r>
              <a:rPr lang="zh-CN" altLang="en-US" sz="2400" b="1" dirty="0" smtClean="0">
                <a:solidFill>
                  <a:srgbClr val="000000"/>
                </a:solidFill>
              </a:rPr>
              <a:t> </a:t>
            </a:r>
            <a:r>
              <a:rPr lang="en-US" altLang="zh-CN" sz="2400" b="1" u="sng" dirty="0" err="1" smtClean="0">
                <a:solidFill>
                  <a:srgbClr val="000000"/>
                </a:solidFill>
              </a:rPr>
              <a:t>course_ID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)</a:t>
            </a:r>
          </a:p>
          <a:p>
            <a:pPr marL="0" indent="0" fontAlgn="t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kumimoji="1" lang="en-US" altLang="zh-CN" sz="2400" dirty="0" smtClean="0">
              <a:solidFill>
                <a:srgbClr val="000000"/>
              </a:solidFill>
            </a:endParaRPr>
          </a:p>
          <a:p>
            <a:pPr marL="0" lvl="0" indent="0" fontAlgn="t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kumimoji="1" lang="en-US" altLang="zh-CN" sz="2400" dirty="0" smtClean="0">
                <a:solidFill>
                  <a:srgbClr val="000000"/>
                </a:solidFill>
                <a:latin typeface="Beirut" charset="-78"/>
                <a:ea typeface="Beirut" charset="-78"/>
                <a:cs typeface="Beirut" charset="-78"/>
              </a:rPr>
              <a:t>Take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(</a:t>
            </a:r>
            <a:r>
              <a:rPr lang="en-US" altLang="zh-CN" sz="2400" b="1" u="sng" dirty="0" err="1" smtClean="0">
                <a:solidFill>
                  <a:srgbClr val="000000"/>
                </a:solidFill>
              </a:rPr>
              <a:t>user_name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,</a:t>
            </a:r>
            <a:r>
              <a:rPr lang="zh-CN" altLang="en-US" sz="2400" b="1" dirty="0" smtClean="0">
                <a:solidFill>
                  <a:srgbClr val="000000"/>
                </a:solidFill>
              </a:rPr>
              <a:t> </a:t>
            </a:r>
            <a:r>
              <a:rPr lang="en-US" altLang="zh-CN" sz="2400" b="1" u="sng" dirty="0" err="1" smtClean="0">
                <a:solidFill>
                  <a:srgbClr val="000000"/>
                </a:solidFill>
              </a:rPr>
              <a:t>course_ID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)</a:t>
            </a:r>
          </a:p>
          <a:p>
            <a:pPr marL="0" lvl="0" indent="0" fontAlgn="t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altLang="zh-CN" sz="2400" b="1" dirty="0" smtClean="0">
              <a:solidFill>
                <a:srgbClr val="000000"/>
              </a:solidFill>
            </a:endParaRPr>
          </a:p>
          <a:p>
            <a:pPr marL="0" indent="0" fontAlgn="t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kumimoji="1" lang="en-US" altLang="zh-CN" sz="2400" dirty="0" smtClean="0">
                <a:solidFill>
                  <a:srgbClr val="000000"/>
                </a:solidFill>
                <a:latin typeface="Beirut" charset="-78"/>
                <a:ea typeface="Beirut" charset="-78"/>
                <a:cs typeface="Beirut" charset="-78"/>
              </a:rPr>
              <a:t>Chapter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(</a:t>
            </a:r>
            <a:r>
              <a:rPr lang="en-US" altLang="zh-CN" sz="2400" b="1" u="sng" dirty="0" err="1" smtClean="0">
                <a:solidFill>
                  <a:srgbClr val="000000"/>
                </a:solidFill>
              </a:rPr>
              <a:t>chapter_ID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,</a:t>
            </a:r>
            <a:r>
              <a:rPr lang="zh-CN" altLang="en-US" sz="2400" b="1" dirty="0" smtClean="0">
                <a:solidFill>
                  <a:srgbClr val="000000"/>
                </a:solidFill>
              </a:rPr>
              <a:t> </a:t>
            </a:r>
            <a:r>
              <a:rPr lang="en-US" altLang="zh-CN" sz="2400" b="1" u="sng" dirty="0" err="1" smtClean="0">
                <a:solidFill>
                  <a:srgbClr val="000000"/>
                </a:solidFill>
              </a:rPr>
              <a:t>course_ID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,</a:t>
            </a:r>
            <a:r>
              <a:rPr lang="zh-CN" altLang="en-US" sz="2400" b="1" dirty="0" smtClean="0">
                <a:solidFill>
                  <a:srgbClr val="000000"/>
                </a:solidFill>
              </a:rPr>
              <a:t> </a:t>
            </a:r>
            <a:r>
              <a:rPr lang="en-US" altLang="zh-CN" sz="2400" b="1" dirty="0" err="1" smtClean="0">
                <a:solidFill>
                  <a:srgbClr val="000000"/>
                </a:solidFill>
              </a:rPr>
              <a:t>chapter_title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)</a:t>
            </a:r>
          </a:p>
          <a:p>
            <a:pPr marL="0" lvl="0" indent="0" fontAlgn="t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altLang="zh-CN" sz="2400" b="1" dirty="0" smtClean="0">
              <a:solidFill>
                <a:srgbClr val="000000"/>
              </a:solidFill>
            </a:endParaRPr>
          </a:p>
          <a:p>
            <a:pPr marL="0" indent="0" fontAlgn="t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kumimoji="1" lang="en-US" altLang="zh-CN" sz="2400" dirty="0" smtClean="0">
                <a:solidFill>
                  <a:srgbClr val="000000"/>
                </a:solidFill>
                <a:latin typeface="Beirut" charset="-78"/>
                <a:ea typeface="Beirut" charset="-78"/>
                <a:cs typeface="Beirut" charset="-78"/>
              </a:rPr>
              <a:t>Section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(</a:t>
            </a:r>
            <a:r>
              <a:rPr lang="en-US" altLang="zh-CN" sz="2400" b="1" u="sng" dirty="0" err="1" smtClean="0">
                <a:solidFill>
                  <a:srgbClr val="000000"/>
                </a:solidFill>
              </a:rPr>
              <a:t>section_ID</a:t>
            </a:r>
            <a:r>
              <a:rPr lang="en-US" altLang="zh-CN" sz="2400" b="1" dirty="0">
                <a:solidFill>
                  <a:srgbClr val="000000"/>
                </a:solidFill>
              </a:rPr>
              <a:t>,</a:t>
            </a:r>
            <a:r>
              <a:rPr lang="zh-CN" altLang="en-US" sz="2400" b="1" dirty="0">
                <a:solidFill>
                  <a:srgbClr val="000000"/>
                </a:solidFill>
              </a:rPr>
              <a:t> </a:t>
            </a:r>
            <a:r>
              <a:rPr lang="en-US" altLang="zh-CN" sz="2400" b="1" u="sng" dirty="0" err="1" smtClean="0">
                <a:solidFill>
                  <a:srgbClr val="000000"/>
                </a:solidFill>
              </a:rPr>
              <a:t>chapter_ID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, </a:t>
            </a:r>
            <a:r>
              <a:rPr lang="en-US" altLang="zh-CN" sz="2400" b="1" u="sng" dirty="0" err="1" smtClean="0">
                <a:solidFill>
                  <a:srgbClr val="000000"/>
                </a:solidFill>
              </a:rPr>
              <a:t>course_ID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,</a:t>
            </a:r>
            <a:r>
              <a:rPr lang="zh-CN" altLang="en-US" sz="2400" b="1" dirty="0" smtClean="0">
                <a:solidFill>
                  <a:srgbClr val="000000"/>
                </a:solidFill>
              </a:rPr>
              <a:t> </a:t>
            </a:r>
            <a:r>
              <a:rPr lang="en-US" altLang="zh-CN" sz="2400" b="1" dirty="0" err="1" smtClean="0">
                <a:solidFill>
                  <a:srgbClr val="000000"/>
                </a:solidFill>
              </a:rPr>
              <a:t>section_title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)</a:t>
            </a:r>
          </a:p>
          <a:p>
            <a:pPr marL="0" indent="0" fontAlgn="t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altLang="zh-CN" sz="2400" b="1" dirty="0">
              <a:solidFill>
                <a:srgbClr val="000000"/>
              </a:solidFill>
            </a:endParaRPr>
          </a:p>
          <a:p>
            <a:pPr marL="0" indent="0" fontAlgn="t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kumimoji="1" lang="en-US" altLang="zh-CN" sz="2400" dirty="0" err="1">
                <a:solidFill>
                  <a:srgbClr val="000000"/>
                </a:solidFill>
                <a:latin typeface="Beirut" charset="-78"/>
                <a:ea typeface="Beirut" charset="-78"/>
                <a:cs typeface="Beirut" charset="-78"/>
              </a:rPr>
              <a:t>Section_Video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(</a:t>
            </a:r>
            <a:r>
              <a:rPr lang="en-US" altLang="zh-CN" sz="2400" b="1" u="sng" dirty="0" err="1" smtClean="0">
                <a:solidFill>
                  <a:srgbClr val="000000"/>
                </a:solidFill>
              </a:rPr>
              <a:t>video_ID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, </a:t>
            </a:r>
            <a:r>
              <a:rPr lang="en-US" altLang="zh-CN" sz="2400" b="1" u="sng" dirty="0" err="1" smtClean="0">
                <a:solidFill>
                  <a:srgbClr val="000000"/>
                </a:solidFill>
              </a:rPr>
              <a:t>section_ID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, </a:t>
            </a:r>
            <a:r>
              <a:rPr lang="en-US" altLang="zh-CN" sz="2400" b="1" u="sng" dirty="0" err="1" smtClean="0">
                <a:solidFill>
                  <a:srgbClr val="000000"/>
                </a:solidFill>
              </a:rPr>
              <a:t>chapter_ID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, </a:t>
            </a:r>
            <a:r>
              <a:rPr lang="en-US" altLang="zh-CN" sz="2400" b="1" u="sng" dirty="0" err="1" smtClean="0">
                <a:solidFill>
                  <a:srgbClr val="000000"/>
                </a:solidFill>
              </a:rPr>
              <a:t>course_ID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)</a:t>
            </a:r>
          </a:p>
          <a:p>
            <a:pPr marL="0" indent="0" fontAlgn="t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altLang="zh-CN" sz="2400" b="1" dirty="0" smtClean="0">
              <a:solidFill>
                <a:srgbClr val="000000"/>
              </a:solidFill>
            </a:endParaRPr>
          </a:p>
          <a:p>
            <a:pPr marL="0" indent="0" fontAlgn="t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kumimoji="1" lang="en-US" altLang="zh-CN" sz="2400" dirty="0" err="1">
                <a:solidFill>
                  <a:srgbClr val="000000"/>
                </a:solidFill>
                <a:latin typeface="Beirut" charset="-78"/>
                <a:ea typeface="Beirut" charset="-78"/>
                <a:cs typeface="Beirut" charset="-78"/>
              </a:rPr>
              <a:t>Section_Document</a:t>
            </a:r>
            <a:r>
              <a:rPr lang="en-US" altLang="zh-CN" b="1" dirty="0" smtClean="0">
                <a:solidFill>
                  <a:srgbClr val="000000"/>
                </a:solidFill>
              </a:rPr>
              <a:t>(</a:t>
            </a:r>
            <a:r>
              <a:rPr lang="en-US" altLang="zh-CN" b="1" u="sng" dirty="0" err="1" smtClean="0">
                <a:solidFill>
                  <a:srgbClr val="000000"/>
                </a:solidFill>
              </a:rPr>
              <a:t>Document</a:t>
            </a:r>
            <a:r>
              <a:rPr lang="en-US" altLang="zh-CN" b="1" u="sng" dirty="0" err="1" smtClean="0">
                <a:solidFill>
                  <a:srgbClr val="000000"/>
                </a:solidFill>
              </a:rPr>
              <a:t>_ID</a:t>
            </a:r>
            <a:r>
              <a:rPr lang="en-US" altLang="zh-CN" b="1" dirty="0" smtClean="0">
                <a:solidFill>
                  <a:srgbClr val="000000"/>
                </a:solidFill>
              </a:rPr>
              <a:t>, </a:t>
            </a:r>
            <a:r>
              <a:rPr lang="en-US" altLang="zh-CN" b="1" u="sng" dirty="0" err="1" smtClean="0">
                <a:solidFill>
                  <a:srgbClr val="000000"/>
                </a:solidFill>
              </a:rPr>
              <a:t>section_ID</a:t>
            </a:r>
            <a:r>
              <a:rPr lang="en-US" altLang="zh-CN" b="1" dirty="0" smtClean="0">
                <a:solidFill>
                  <a:srgbClr val="000000"/>
                </a:solidFill>
              </a:rPr>
              <a:t>, </a:t>
            </a:r>
            <a:r>
              <a:rPr lang="en-US" altLang="zh-CN" b="1" u="sng" dirty="0" err="1" smtClean="0">
                <a:solidFill>
                  <a:srgbClr val="000000"/>
                </a:solidFill>
              </a:rPr>
              <a:t>chapter_ID</a:t>
            </a:r>
            <a:r>
              <a:rPr lang="en-US" altLang="zh-CN" b="1" dirty="0" smtClean="0">
                <a:solidFill>
                  <a:srgbClr val="000000"/>
                </a:solidFill>
              </a:rPr>
              <a:t>, </a:t>
            </a:r>
            <a:r>
              <a:rPr lang="en-US" altLang="zh-CN" b="1" u="sng" dirty="0" err="1" smtClean="0">
                <a:solidFill>
                  <a:srgbClr val="000000"/>
                </a:solidFill>
              </a:rPr>
              <a:t>course_ID</a:t>
            </a:r>
            <a:r>
              <a:rPr lang="en-US" altLang="zh-CN" b="1" dirty="0" smtClean="0">
                <a:solidFill>
                  <a:srgbClr val="000000"/>
                </a:solidFill>
              </a:rPr>
              <a:t>)</a:t>
            </a:r>
          </a:p>
          <a:p>
            <a:pPr marL="0" lvl="0" indent="0" fontAlgn="t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altLang="zh-CN" sz="2400" b="1" dirty="0" smtClean="0">
              <a:solidFill>
                <a:srgbClr val="000000"/>
              </a:solidFill>
            </a:endParaRPr>
          </a:p>
          <a:p>
            <a:pPr marL="0" lvl="0" indent="0" fontAlgn="t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altLang="zh-CN" sz="2400" b="1" dirty="0" smtClean="0">
              <a:solidFill>
                <a:srgbClr val="000000"/>
              </a:solidFill>
            </a:endParaRPr>
          </a:p>
          <a:p>
            <a:pPr marL="0" lvl="0" indent="0" fontAlgn="t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altLang="zh-CN" sz="2400" b="1" dirty="0">
              <a:solidFill>
                <a:srgbClr val="000000"/>
              </a:solidFill>
            </a:endParaRPr>
          </a:p>
          <a:p>
            <a:pPr marL="0" lvl="0" indent="0" fontAlgn="t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altLang="zh-CN" sz="2400" b="1" dirty="0">
              <a:solidFill>
                <a:srgbClr val="000000"/>
              </a:solidFill>
            </a:endParaRPr>
          </a:p>
          <a:p>
            <a:pPr marL="0" indent="0" fontAlgn="t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kumimoji="1" lang="en-US" altLang="zh-CN" sz="2400" dirty="0">
              <a:solidFill>
                <a:srgbClr val="000000"/>
              </a:solidFill>
            </a:endParaRPr>
          </a:p>
          <a:p>
            <a:pPr marL="0" lvl="0" indent="0" fontAlgn="t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kumimoji="1" lang="en-US" altLang="zh-CN" sz="2400" dirty="0">
              <a:solidFill>
                <a:srgbClr val="000000"/>
              </a:solidFill>
            </a:endParaRPr>
          </a:p>
          <a:p>
            <a:pPr marL="0" lvl="0" indent="0" fontAlgn="t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kumimoji="1" lang="en-US" altLang="zh-CN" sz="2400" dirty="0" smtClean="0">
              <a:solidFill>
                <a:srgbClr val="000000"/>
              </a:solidFill>
            </a:endParaRPr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数据库模式</a:t>
            </a:r>
          </a:p>
        </p:txBody>
      </p:sp>
    </p:spTree>
    <p:extLst>
      <p:ext uri="{BB962C8B-B14F-4D97-AF65-F5344CB8AC3E}">
        <p14:creationId xmlns:p14="http://schemas.microsoft.com/office/powerpoint/2010/main" val="57220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729104" y="1813809"/>
            <a:ext cx="8414895" cy="4853327"/>
          </a:xfrm>
        </p:spPr>
        <p:txBody>
          <a:bodyPr/>
          <a:lstStyle/>
          <a:p>
            <a:pPr marL="0" lvl="0" indent="0" fontAlgn="t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kumimoji="1" lang="en-US" altLang="zh-CN" sz="2400" dirty="0" smtClean="0">
                <a:solidFill>
                  <a:srgbClr val="000000"/>
                </a:solidFill>
                <a:latin typeface="Beirut" charset="-78"/>
                <a:ea typeface="Beirut" charset="-78"/>
                <a:cs typeface="Beirut" charset="-78"/>
              </a:rPr>
              <a:t>Document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(</a:t>
            </a:r>
            <a:r>
              <a:rPr lang="en-US" altLang="zh-CN" sz="2400" b="1" u="sng" dirty="0" err="1" smtClean="0">
                <a:solidFill>
                  <a:srgbClr val="000000"/>
                </a:solidFill>
              </a:rPr>
              <a:t>document_ID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,</a:t>
            </a:r>
            <a:r>
              <a:rPr lang="zh-CN" altLang="en-US" sz="2400" b="1" dirty="0" smtClean="0">
                <a:solidFill>
                  <a:srgbClr val="000000"/>
                </a:solidFill>
              </a:rPr>
              <a:t> </a:t>
            </a:r>
            <a:r>
              <a:rPr lang="en-US" altLang="zh-CN" sz="2400" b="1" dirty="0" err="1" smtClean="0">
                <a:solidFill>
                  <a:srgbClr val="000000"/>
                </a:solidFill>
              </a:rPr>
              <a:t>section_ID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,</a:t>
            </a:r>
            <a:r>
              <a:rPr lang="zh-CN" altLang="en-US" sz="2400" b="1" dirty="0" smtClean="0">
                <a:solidFill>
                  <a:srgbClr val="000000"/>
                </a:solidFill>
              </a:rPr>
              <a:t> </a:t>
            </a:r>
            <a:r>
              <a:rPr lang="en-US" altLang="zh-CN" sz="2400" b="1" dirty="0" err="1" smtClean="0">
                <a:solidFill>
                  <a:srgbClr val="000000"/>
                </a:solidFill>
              </a:rPr>
              <a:t>document_name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,</a:t>
            </a:r>
            <a:r>
              <a:rPr lang="zh-CN" altLang="en-US" sz="2400" b="1" dirty="0" smtClean="0">
                <a:solidFill>
                  <a:srgbClr val="000000"/>
                </a:solidFill>
              </a:rPr>
              <a:t> </a:t>
            </a:r>
            <a:r>
              <a:rPr lang="en-US" altLang="zh-CN" sz="2400" b="1" dirty="0" err="1" smtClean="0">
                <a:solidFill>
                  <a:srgbClr val="000000"/>
                </a:solidFill>
              </a:rPr>
              <a:t>url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,</a:t>
            </a:r>
            <a:r>
              <a:rPr lang="zh-CN" altLang="en-US" sz="2400" b="1" dirty="0" smtClean="0">
                <a:solidFill>
                  <a:srgbClr val="0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size)</a:t>
            </a:r>
          </a:p>
          <a:p>
            <a:pPr marL="0" lvl="0" indent="0" fontAlgn="t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altLang="zh-CN" sz="2400" b="1" dirty="0" smtClean="0">
              <a:solidFill>
                <a:srgbClr val="000000"/>
              </a:solidFill>
            </a:endParaRPr>
          </a:p>
          <a:p>
            <a:pPr marL="0" indent="0" fontAlgn="t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kumimoji="1" lang="en-US" altLang="zh-CN" sz="2400" dirty="0" smtClean="0">
                <a:solidFill>
                  <a:srgbClr val="000000"/>
                </a:solidFill>
                <a:latin typeface="Beirut" charset="-78"/>
                <a:ea typeface="Beirut" charset="-78"/>
                <a:cs typeface="Beirut" charset="-78"/>
              </a:rPr>
              <a:t>Homework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(</a:t>
            </a:r>
            <a:r>
              <a:rPr lang="en-US" altLang="zh-CN" sz="2400" b="1" u="sng" dirty="0" err="1" smtClean="0">
                <a:solidFill>
                  <a:srgbClr val="000000"/>
                </a:solidFill>
              </a:rPr>
              <a:t>homework_ID</a:t>
            </a:r>
            <a:r>
              <a:rPr lang="en-US" altLang="zh-CN" sz="2400" b="1" dirty="0">
                <a:solidFill>
                  <a:srgbClr val="000000"/>
                </a:solidFill>
              </a:rPr>
              <a:t>,</a:t>
            </a:r>
            <a:r>
              <a:rPr lang="zh-CN" altLang="en-US" sz="2400" b="1" dirty="0">
                <a:solidFill>
                  <a:srgbClr val="000000"/>
                </a:solidFill>
              </a:rPr>
              <a:t> </a:t>
            </a:r>
            <a:r>
              <a:rPr lang="en-US" altLang="zh-CN" sz="2400" b="1" dirty="0" err="1">
                <a:solidFill>
                  <a:srgbClr val="000000"/>
                </a:solidFill>
              </a:rPr>
              <a:t>section_ID</a:t>
            </a:r>
            <a:r>
              <a:rPr lang="en-US" altLang="zh-CN" sz="2400" b="1" dirty="0">
                <a:solidFill>
                  <a:srgbClr val="000000"/>
                </a:solidFill>
              </a:rPr>
              <a:t>,</a:t>
            </a:r>
            <a:r>
              <a:rPr lang="zh-CN" altLang="en-US" sz="2400" b="1" dirty="0">
                <a:solidFill>
                  <a:srgbClr val="000000"/>
                </a:solidFill>
              </a:rPr>
              <a:t> </a:t>
            </a:r>
            <a:r>
              <a:rPr lang="en-US" altLang="zh-CN" sz="2400" b="1" dirty="0" err="1" smtClean="0">
                <a:solidFill>
                  <a:srgbClr val="000000"/>
                </a:solidFill>
              </a:rPr>
              <a:t>homework_name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, deadline)</a:t>
            </a:r>
            <a:endParaRPr lang="en-US" altLang="zh-CN" sz="2400" b="1" dirty="0">
              <a:solidFill>
                <a:srgbClr val="000000"/>
              </a:solidFill>
            </a:endParaRPr>
          </a:p>
          <a:p>
            <a:pPr marL="0" lvl="0" indent="0" fontAlgn="t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kumimoji="1" lang="en-US" altLang="zh-CN" sz="2400" dirty="0" smtClean="0">
              <a:solidFill>
                <a:srgbClr val="000000"/>
              </a:solidFill>
            </a:endParaRPr>
          </a:p>
          <a:p>
            <a:pPr marL="0" lvl="0" indent="0" fontAlgn="t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kumimoji="1" lang="en-US" altLang="zh-CN" sz="2400" dirty="0" smtClean="0">
                <a:solidFill>
                  <a:srgbClr val="000000"/>
                </a:solidFill>
                <a:latin typeface="Beirut" charset="-78"/>
                <a:ea typeface="Beirut" charset="-78"/>
                <a:cs typeface="Beirut" charset="-78"/>
              </a:rPr>
              <a:t>Video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(</a:t>
            </a:r>
            <a:r>
              <a:rPr lang="en-US" altLang="zh-CN" sz="2400" b="1" u="sng" dirty="0" err="1" smtClean="0">
                <a:solidFill>
                  <a:srgbClr val="000000"/>
                </a:solidFill>
              </a:rPr>
              <a:t>video_ID</a:t>
            </a:r>
            <a:r>
              <a:rPr lang="en-US" altLang="zh-CN" sz="2400" b="1" dirty="0">
                <a:solidFill>
                  <a:srgbClr val="000000"/>
                </a:solidFill>
              </a:rPr>
              <a:t>,</a:t>
            </a:r>
            <a:r>
              <a:rPr lang="zh-CN" altLang="en-US" sz="2400" b="1" dirty="0">
                <a:solidFill>
                  <a:srgbClr val="000000"/>
                </a:solidFill>
              </a:rPr>
              <a:t> </a:t>
            </a:r>
            <a:r>
              <a:rPr lang="en-US" altLang="zh-CN" sz="2400" b="1" dirty="0" err="1">
                <a:solidFill>
                  <a:srgbClr val="000000"/>
                </a:solidFill>
              </a:rPr>
              <a:t>section_ID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,</a:t>
            </a:r>
            <a:r>
              <a:rPr lang="zh-CN" altLang="en-US" sz="2400" b="1" dirty="0" smtClean="0">
                <a:solidFill>
                  <a:srgbClr val="000000"/>
                </a:solidFill>
              </a:rPr>
              <a:t> </a:t>
            </a:r>
            <a:r>
              <a:rPr lang="en-US" altLang="zh-CN" sz="2400" b="1" dirty="0" err="1" smtClean="0">
                <a:solidFill>
                  <a:srgbClr val="000000"/>
                </a:solidFill>
              </a:rPr>
              <a:t>video_name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)</a:t>
            </a:r>
          </a:p>
          <a:p>
            <a:pPr marL="0" lvl="0" indent="0" fontAlgn="t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altLang="zh-CN" sz="2400" b="1" dirty="0">
              <a:solidFill>
                <a:srgbClr val="000000"/>
              </a:solidFill>
            </a:endParaRPr>
          </a:p>
          <a:p>
            <a:pPr marL="0" indent="0" fontAlgn="t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kumimoji="1" lang="en-US" altLang="zh-CN" sz="2400" dirty="0" err="1" smtClean="0">
                <a:solidFill>
                  <a:srgbClr val="000000"/>
                </a:solidFill>
                <a:latin typeface="Beirut" charset="-78"/>
                <a:ea typeface="Beirut" charset="-78"/>
                <a:cs typeface="Beirut" charset="-78"/>
              </a:rPr>
              <a:t>Study_Document</a:t>
            </a:r>
            <a:r>
              <a:rPr kumimoji="1" lang="en-US" altLang="zh-CN" sz="2400" dirty="0" smtClean="0">
                <a:solidFill>
                  <a:srgbClr val="000000"/>
                </a:solidFill>
                <a:latin typeface="Beirut" charset="-78"/>
                <a:ea typeface="Beirut" charset="-78"/>
                <a:cs typeface="Beirut" charset="-78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latin typeface="Beirut" charset="-78"/>
                <a:ea typeface="Beirut" charset="-78"/>
                <a:cs typeface="Beirut" charset="-78"/>
              </a:rPr>
              <a:t>_Record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(</a:t>
            </a:r>
            <a:r>
              <a:rPr lang="en-US" altLang="zh-CN" sz="2400" b="1" u="sng" dirty="0" err="1" smtClean="0">
                <a:solidFill>
                  <a:srgbClr val="000000"/>
                </a:solidFill>
              </a:rPr>
              <a:t>document_ID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,</a:t>
            </a:r>
            <a:r>
              <a:rPr lang="zh-CN" altLang="en-US" sz="2400" b="1" dirty="0" smtClean="0">
                <a:solidFill>
                  <a:srgbClr val="000000"/>
                </a:solidFill>
              </a:rPr>
              <a:t> </a:t>
            </a:r>
            <a:r>
              <a:rPr lang="en-US" altLang="zh-CN" sz="2400" b="1" u="sng" dirty="0" err="1" smtClean="0">
                <a:solidFill>
                  <a:srgbClr val="000000"/>
                </a:solidFill>
              </a:rPr>
              <a:t>user_name</a:t>
            </a:r>
            <a:r>
              <a:rPr lang="en-US" altLang="zh-CN" sz="2400" b="1" dirty="0">
                <a:solidFill>
                  <a:srgbClr val="000000"/>
                </a:solidFill>
              </a:rPr>
              <a:t>,</a:t>
            </a:r>
            <a:r>
              <a:rPr lang="zh-CN" altLang="en-US" sz="2400" b="1" dirty="0">
                <a:solidFill>
                  <a:srgbClr val="0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offset,</a:t>
            </a:r>
            <a:r>
              <a:rPr lang="zh-CN" altLang="en-US" sz="2400" b="1" dirty="0" smtClean="0">
                <a:solidFill>
                  <a:srgbClr val="000000"/>
                </a:solidFill>
              </a:rPr>
              <a:t> </a:t>
            </a:r>
            <a:r>
              <a:rPr lang="en-US" altLang="zh-CN" sz="2400" b="1" dirty="0" err="1" smtClean="0">
                <a:solidFill>
                  <a:srgbClr val="000000"/>
                </a:solidFill>
              </a:rPr>
              <a:t>total_read_time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, </a:t>
            </a:r>
            <a:r>
              <a:rPr lang="en-US" altLang="zh-CN" sz="2400" b="1" dirty="0" err="1" smtClean="0">
                <a:solidFill>
                  <a:srgbClr val="000000"/>
                </a:solidFill>
              </a:rPr>
              <a:t>read_status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)</a:t>
            </a:r>
          </a:p>
          <a:p>
            <a:pPr marL="0" indent="0" fontAlgn="t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altLang="zh-CN" sz="2400" b="1" dirty="0" smtClean="0">
              <a:solidFill>
                <a:srgbClr val="000000"/>
              </a:solidFill>
            </a:endParaRPr>
          </a:p>
          <a:p>
            <a:pPr marL="0" indent="0" fontAlgn="t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kumimoji="1" lang="en-US" altLang="zh-CN" sz="2400" dirty="0" err="1" smtClean="0">
                <a:solidFill>
                  <a:srgbClr val="000000"/>
                </a:solidFill>
                <a:latin typeface="Beirut" charset="-78"/>
                <a:ea typeface="Beirut" charset="-78"/>
                <a:cs typeface="Beirut" charset="-78"/>
              </a:rPr>
              <a:t>Study_Video</a:t>
            </a:r>
            <a:r>
              <a:rPr kumimoji="1" lang="en-US" altLang="zh-CN" sz="2400" dirty="0" smtClean="0">
                <a:solidFill>
                  <a:srgbClr val="000000"/>
                </a:solidFill>
                <a:latin typeface="Beirut" charset="-78"/>
                <a:ea typeface="Beirut" charset="-78"/>
                <a:cs typeface="Beirut" charset="-78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latin typeface="Beirut" charset="-78"/>
                <a:ea typeface="Beirut" charset="-78"/>
                <a:cs typeface="Beirut" charset="-78"/>
              </a:rPr>
              <a:t>_</a:t>
            </a:r>
            <a:r>
              <a:rPr kumimoji="1" lang="en-US" altLang="zh-CN" sz="2400" dirty="0" smtClean="0">
                <a:solidFill>
                  <a:srgbClr val="000000"/>
                </a:solidFill>
                <a:latin typeface="Beirut" charset="-78"/>
                <a:ea typeface="Beirut" charset="-78"/>
                <a:cs typeface="Beirut" charset="-78"/>
              </a:rPr>
              <a:t>Record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(</a:t>
            </a:r>
            <a:r>
              <a:rPr lang="en-US" altLang="zh-CN" sz="2400" b="1" u="sng" dirty="0" err="1" smtClean="0">
                <a:solidFill>
                  <a:srgbClr val="000000"/>
                </a:solidFill>
              </a:rPr>
              <a:t>video_ID</a:t>
            </a:r>
            <a:r>
              <a:rPr lang="en-US" altLang="zh-CN" sz="2400" b="1" dirty="0">
                <a:solidFill>
                  <a:srgbClr val="000000"/>
                </a:solidFill>
              </a:rPr>
              <a:t>,</a:t>
            </a:r>
            <a:r>
              <a:rPr lang="zh-CN" altLang="en-US" sz="2400" b="1" dirty="0">
                <a:solidFill>
                  <a:srgbClr val="000000"/>
                </a:solidFill>
              </a:rPr>
              <a:t> </a:t>
            </a:r>
            <a:r>
              <a:rPr lang="en-US" altLang="zh-CN" sz="2400" b="1" u="sng" dirty="0" err="1">
                <a:solidFill>
                  <a:srgbClr val="000000"/>
                </a:solidFill>
              </a:rPr>
              <a:t>user_name</a:t>
            </a:r>
            <a:r>
              <a:rPr lang="en-US" altLang="zh-CN" sz="2400" b="1" dirty="0">
                <a:solidFill>
                  <a:srgbClr val="000000"/>
                </a:solidFill>
              </a:rPr>
              <a:t>,</a:t>
            </a:r>
            <a:r>
              <a:rPr lang="zh-CN" altLang="en-US" sz="2400" b="1" dirty="0">
                <a:solidFill>
                  <a:srgbClr val="000000"/>
                </a:solidFill>
              </a:rPr>
              <a:t> </a:t>
            </a:r>
            <a:r>
              <a:rPr lang="en-US" altLang="zh-CN" sz="2400" b="1" dirty="0" err="1" smtClean="0">
                <a:solidFill>
                  <a:srgbClr val="000000"/>
                </a:solidFill>
              </a:rPr>
              <a:t>watch_staus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,</a:t>
            </a:r>
            <a:r>
              <a:rPr lang="zh-CN" altLang="en-US" sz="2400" b="1" dirty="0" smtClean="0">
                <a:solidFill>
                  <a:srgbClr val="000000"/>
                </a:solidFill>
              </a:rPr>
              <a:t> </a:t>
            </a:r>
            <a:r>
              <a:rPr lang="en-US" altLang="zh-CN" sz="2400" b="1" dirty="0" err="1" smtClean="0">
                <a:solidFill>
                  <a:srgbClr val="000000"/>
                </a:solidFill>
              </a:rPr>
              <a:t>watch_point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, </a:t>
            </a:r>
            <a:r>
              <a:rPr lang="en-US" altLang="zh-CN" sz="2400" b="1" dirty="0" err="1" smtClean="0">
                <a:solidFill>
                  <a:srgbClr val="000000"/>
                </a:solidFill>
              </a:rPr>
              <a:t>total_study_time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)</a:t>
            </a:r>
            <a:endParaRPr lang="en-US" altLang="zh-CN" sz="2400" b="1" dirty="0">
              <a:solidFill>
                <a:srgbClr val="000000"/>
              </a:solidFill>
            </a:endParaRPr>
          </a:p>
          <a:p>
            <a:pPr marL="0" indent="0" fontAlgn="t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altLang="zh-CN" sz="2400" b="1" dirty="0">
              <a:solidFill>
                <a:srgbClr val="000000"/>
              </a:solidFill>
            </a:endParaRPr>
          </a:p>
          <a:p>
            <a:pPr marL="0" indent="0" fontAlgn="t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altLang="zh-CN" sz="2400" b="1" dirty="0" smtClean="0">
              <a:solidFill>
                <a:srgbClr val="000000"/>
              </a:solidFill>
            </a:endParaRPr>
          </a:p>
          <a:p>
            <a:pPr marL="0" indent="0" fontAlgn="t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altLang="zh-CN" sz="2400" b="1" dirty="0">
              <a:solidFill>
                <a:srgbClr val="000000"/>
              </a:solidFill>
            </a:endParaRPr>
          </a:p>
          <a:p>
            <a:pPr marL="0" indent="0" fontAlgn="t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altLang="zh-CN" sz="2400" b="1" dirty="0">
              <a:solidFill>
                <a:srgbClr val="000000"/>
              </a:solidFill>
            </a:endParaRPr>
          </a:p>
          <a:p>
            <a:pPr marL="0" lvl="0" indent="0" fontAlgn="t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altLang="zh-CN" sz="2400" b="1" dirty="0">
              <a:solidFill>
                <a:srgbClr val="000000"/>
              </a:solidFill>
            </a:endParaRPr>
          </a:p>
          <a:p>
            <a:pPr marL="0" indent="0" fontAlgn="t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altLang="zh-CN" sz="2400" b="1" dirty="0">
              <a:solidFill>
                <a:srgbClr val="000000"/>
              </a:solidFill>
            </a:endParaRPr>
          </a:p>
          <a:p>
            <a:pPr marL="0" indent="0" fontAlgn="t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altLang="zh-CN" sz="2400" b="1" dirty="0">
              <a:solidFill>
                <a:srgbClr val="000000"/>
              </a:solidFill>
            </a:endParaRPr>
          </a:p>
          <a:p>
            <a:pPr marL="0" lvl="0" indent="0" fontAlgn="t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altLang="zh-CN" sz="2400" b="1" dirty="0" smtClean="0">
              <a:solidFill>
                <a:srgbClr val="000000"/>
              </a:solidFill>
            </a:endParaRPr>
          </a:p>
          <a:p>
            <a:pPr marL="0" lvl="0" indent="0" fontAlgn="t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altLang="zh-CN" sz="2400" b="1" dirty="0" smtClean="0">
              <a:solidFill>
                <a:srgbClr val="000000"/>
              </a:solidFill>
            </a:endParaRPr>
          </a:p>
          <a:p>
            <a:pPr marL="0" lvl="0" indent="0" fontAlgn="t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altLang="zh-CN" sz="2400" b="1" dirty="0" smtClean="0">
              <a:solidFill>
                <a:srgbClr val="000000"/>
              </a:solidFill>
            </a:endParaRPr>
          </a:p>
          <a:p>
            <a:pPr marL="0" lvl="0" indent="0" fontAlgn="t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altLang="zh-CN" sz="2400" b="1" dirty="0">
              <a:solidFill>
                <a:srgbClr val="000000"/>
              </a:solidFill>
            </a:endParaRPr>
          </a:p>
          <a:p>
            <a:pPr marL="0" lvl="0" indent="0" fontAlgn="t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altLang="zh-CN" sz="2400" b="1" dirty="0">
              <a:solidFill>
                <a:srgbClr val="000000"/>
              </a:solidFill>
            </a:endParaRPr>
          </a:p>
          <a:p>
            <a:pPr marL="0" indent="0" fontAlgn="t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kumimoji="1" lang="en-US" altLang="zh-CN" sz="2400" dirty="0">
              <a:solidFill>
                <a:srgbClr val="000000"/>
              </a:solidFill>
            </a:endParaRPr>
          </a:p>
          <a:p>
            <a:pPr marL="0" lvl="0" indent="0" fontAlgn="t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kumimoji="1" lang="en-US" altLang="zh-CN" sz="2400" dirty="0">
              <a:solidFill>
                <a:srgbClr val="000000"/>
              </a:solidFill>
            </a:endParaRPr>
          </a:p>
          <a:p>
            <a:pPr marL="0" lvl="0" indent="0" fontAlgn="t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kumimoji="1" lang="en-US" altLang="zh-CN" sz="2400" dirty="0" smtClean="0">
              <a:solidFill>
                <a:srgbClr val="000000"/>
              </a:solidFill>
            </a:endParaRPr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数据库模式</a:t>
            </a:r>
          </a:p>
        </p:txBody>
      </p:sp>
    </p:spTree>
    <p:extLst>
      <p:ext uri="{BB962C8B-B14F-4D97-AF65-F5344CB8AC3E}">
        <p14:creationId xmlns:p14="http://schemas.microsoft.com/office/powerpoint/2010/main" val="90867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729105" y="1813809"/>
            <a:ext cx="7902000" cy="4853327"/>
          </a:xfrm>
        </p:spPr>
        <p:txBody>
          <a:bodyPr/>
          <a:lstStyle/>
          <a:p>
            <a:pPr marL="0" indent="0" fontAlgn="t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kumimoji="1" lang="en-US" altLang="zh-CN" sz="2400" dirty="0" err="1" smtClean="0">
                <a:solidFill>
                  <a:srgbClr val="000000"/>
                </a:solidFill>
                <a:latin typeface="Beirut" charset="-78"/>
                <a:ea typeface="Beirut" charset="-78"/>
                <a:cs typeface="Beirut" charset="-78"/>
              </a:rPr>
              <a:t>Study_Homework</a:t>
            </a:r>
            <a:r>
              <a:rPr kumimoji="1" lang="en-US" altLang="zh-CN" sz="2400" dirty="0" smtClean="0">
                <a:solidFill>
                  <a:srgbClr val="000000"/>
                </a:solidFill>
                <a:latin typeface="Beirut" charset="-78"/>
                <a:ea typeface="Beirut" charset="-78"/>
                <a:cs typeface="Beirut" charset="-78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latin typeface="Beirut" charset="-78"/>
                <a:ea typeface="Beirut" charset="-78"/>
                <a:cs typeface="Beirut" charset="-78"/>
              </a:rPr>
              <a:t>_</a:t>
            </a:r>
            <a:r>
              <a:rPr kumimoji="1" lang="en-US" altLang="zh-CN" sz="2400" dirty="0" smtClean="0">
                <a:solidFill>
                  <a:srgbClr val="000000"/>
                </a:solidFill>
                <a:latin typeface="Beirut" charset="-78"/>
                <a:ea typeface="Beirut" charset="-78"/>
                <a:cs typeface="Beirut" charset="-78"/>
              </a:rPr>
              <a:t>Record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(</a:t>
            </a:r>
            <a:r>
              <a:rPr lang="en-US" altLang="zh-CN" sz="2400" b="1" u="sng" dirty="0" err="1" smtClean="0">
                <a:solidFill>
                  <a:srgbClr val="000000"/>
                </a:solidFill>
              </a:rPr>
              <a:t>homework_ID</a:t>
            </a:r>
            <a:r>
              <a:rPr lang="en-US" altLang="zh-CN" sz="2400" b="1" dirty="0">
                <a:solidFill>
                  <a:srgbClr val="000000"/>
                </a:solidFill>
              </a:rPr>
              <a:t>,</a:t>
            </a:r>
            <a:r>
              <a:rPr lang="zh-CN" altLang="en-US" sz="2400" b="1" dirty="0">
                <a:solidFill>
                  <a:srgbClr val="000000"/>
                </a:solidFill>
              </a:rPr>
              <a:t> </a:t>
            </a:r>
            <a:r>
              <a:rPr lang="en-US" altLang="zh-CN" sz="2400" b="1" u="sng" dirty="0" err="1">
                <a:solidFill>
                  <a:srgbClr val="000000"/>
                </a:solidFill>
              </a:rPr>
              <a:t>user_name</a:t>
            </a:r>
            <a:r>
              <a:rPr lang="en-US" altLang="zh-CN" sz="2400" b="1" dirty="0">
                <a:solidFill>
                  <a:srgbClr val="000000"/>
                </a:solidFill>
              </a:rPr>
              <a:t>,</a:t>
            </a:r>
            <a:r>
              <a:rPr lang="zh-CN" altLang="en-US" sz="2400" b="1" dirty="0">
                <a:solidFill>
                  <a:srgbClr val="000000"/>
                </a:solidFill>
              </a:rPr>
              <a:t> </a:t>
            </a:r>
            <a:r>
              <a:rPr lang="en-US" altLang="zh-CN" sz="2400" b="1" dirty="0" err="1" smtClean="0">
                <a:solidFill>
                  <a:srgbClr val="000000"/>
                </a:solidFill>
              </a:rPr>
              <a:t>final_score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,</a:t>
            </a:r>
            <a:r>
              <a:rPr lang="zh-CN" altLang="en-US" sz="2400" b="1" dirty="0" smtClean="0">
                <a:solidFill>
                  <a:srgbClr val="000000"/>
                </a:solidFill>
              </a:rPr>
              <a:t> </a:t>
            </a:r>
            <a:r>
              <a:rPr lang="en-US" altLang="zh-CN" sz="2400" b="1" dirty="0" err="1" smtClean="0">
                <a:solidFill>
                  <a:srgbClr val="000000"/>
                </a:solidFill>
              </a:rPr>
              <a:t>submit_time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, </a:t>
            </a:r>
            <a:r>
              <a:rPr lang="en-US" altLang="zh-CN" sz="2400" b="1" dirty="0" err="1" smtClean="0">
                <a:solidFill>
                  <a:srgbClr val="000000"/>
                </a:solidFill>
              </a:rPr>
              <a:t>homework_submit_status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)</a:t>
            </a:r>
            <a:endParaRPr kumimoji="1" lang="en-US" altLang="zh-CN" sz="2400" dirty="0" smtClean="0">
              <a:solidFill>
                <a:srgbClr val="000000"/>
              </a:solidFill>
              <a:latin typeface="Beirut" charset="-78"/>
              <a:ea typeface="Beirut" charset="-78"/>
              <a:cs typeface="Beirut" charset="-78"/>
            </a:endParaRPr>
          </a:p>
          <a:p>
            <a:pPr marL="0" lvl="0" indent="0" fontAlgn="t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kumimoji="1" lang="en-US" altLang="zh-CN" sz="2400" dirty="0">
              <a:solidFill>
                <a:srgbClr val="000000"/>
              </a:solidFill>
              <a:latin typeface="Beirut" charset="-78"/>
              <a:ea typeface="Beirut" charset="-78"/>
              <a:cs typeface="Beirut" charset="-78"/>
            </a:endParaRPr>
          </a:p>
          <a:p>
            <a:pPr marL="0" lvl="0" indent="0" fontAlgn="t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kumimoji="1" lang="en-US" altLang="zh-CN" sz="2400" dirty="0" smtClean="0">
                <a:solidFill>
                  <a:srgbClr val="000000"/>
                </a:solidFill>
                <a:latin typeface="Beirut" charset="-78"/>
                <a:ea typeface="Beirut" charset="-78"/>
                <a:cs typeface="Beirut" charset="-78"/>
              </a:rPr>
              <a:t>Answer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(</a:t>
            </a:r>
            <a:r>
              <a:rPr lang="en-US" altLang="zh-CN" sz="2400" b="1" u="sng" dirty="0" err="1" smtClean="0">
                <a:solidFill>
                  <a:srgbClr val="000000"/>
                </a:solidFill>
              </a:rPr>
              <a:t>question_ID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,</a:t>
            </a:r>
            <a:r>
              <a:rPr lang="zh-CN" altLang="en-US" sz="2400" b="1" dirty="0" smtClean="0">
                <a:solidFill>
                  <a:srgbClr val="000000"/>
                </a:solidFill>
              </a:rPr>
              <a:t> </a:t>
            </a:r>
            <a:r>
              <a:rPr lang="en-US" altLang="zh-CN" sz="2400" b="1" u="sng" dirty="0" err="1" smtClean="0">
                <a:solidFill>
                  <a:srgbClr val="000000"/>
                </a:solidFill>
              </a:rPr>
              <a:t>answersheet_ID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,</a:t>
            </a:r>
            <a:r>
              <a:rPr lang="zh-CN" altLang="en-US" sz="2400" b="1" dirty="0" smtClean="0">
                <a:solidFill>
                  <a:srgbClr val="000000"/>
                </a:solidFill>
              </a:rPr>
              <a:t> </a:t>
            </a:r>
            <a:r>
              <a:rPr lang="en-US" altLang="zh-CN" sz="2400" b="1" dirty="0" err="1" smtClean="0">
                <a:solidFill>
                  <a:srgbClr val="000000"/>
                </a:solidFill>
              </a:rPr>
              <a:t>student_answer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,</a:t>
            </a:r>
            <a:r>
              <a:rPr lang="zh-CN" altLang="en-US" sz="2400" b="1" dirty="0" smtClean="0">
                <a:solidFill>
                  <a:srgbClr val="0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score)</a:t>
            </a:r>
          </a:p>
          <a:p>
            <a:pPr marL="0" lvl="0" indent="0" fontAlgn="t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kumimoji="1" lang="en-US" altLang="zh-CN" sz="2400" dirty="0" smtClean="0">
              <a:solidFill>
                <a:srgbClr val="000000"/>
              </a:solidFill>
            </a:endParaRPr>
          </a:p>
          <a:p>
            <a:pPr marL="0" indent="0" fontAlgn="t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kumimoji="1" lang="en-US" altLang="zh-CN" sz="2400" dirty="0" err="1" smtClean="0">
                <a:solidFill>
                  <a:srgbClr val="000000"/>
                </a:solidFill>
                <a:latin typeface="Beirut" charset="-78"/>
                <a:ea typeface="Beirut" charset="-78"/>
                <a:cs typeface="Beirut" charset="-78"/>
              </a:rPr>
              <a:t>Answer_sheet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(</a:t>
            </a:r>
            <a:r>
              <a:rPr lang="en-US" altLang="zh-CN" sz="2400" b="1" u="sng" dirty="0" err="1" smtClean="0">
                <a:solidFill>
                  <a:srgbClr val="000000"/>
                </a:solidFill>
              </a:rPr>
              <a:t>answersheet_ID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,</a:t>
            </a:r>
            <a:r>
              <a:rPr lang="zh-CN" altLang="en-US" sz="2400" b="1" dirty="0" smtClean="0">
                <a:solidFill>
                  <a:srgbClr val="000000"/>
                </a:solidFill>
              </a:rPr>
              <a:t> </a:t>
            </a:r>
            <a:r>
              <a:rPr lang="en-US" altLang="zh-CN" sz="2400" b="1" dirty="0" err="1" smtClean="0">
                <a:solidFill>
                  <a:srgbClr val="000000"/>
                </a:solidFill>
              </a:rPr>
              <a:t>homework_ID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,</a:t>
            </a:r>
            <a:r>
              <a:rPr lang="zh-CN" altLang="en-US" sz="2400" b="1" dirty="0" smtClean="0">
                <a:solidFill>
                  <a:srgbClr val="000000"/>
                </a:solidFill>
              </a:rPr>
              <a:t> </a:t>
            </a:r>
            <a:r>
              <a:rPr lang="en-US" altLang="zh-CN" sz="2400" b="1" dirty="0" err="1" smtClean="0">
                <a:solidFill>
                  <a:srgbClr val="000000"/>
                </a:solidFill>
              </a:rPr>
              <a:t>user_name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,</a:t>
            </a:r>
            <a:r>
              <a:rPr lang="zh-CN" altLang="en-US" sz="2400" b="1" dirty="0" smtClean="0">
                <a:solidFill>
                  <a:srgbClr val="000000"/>
                </a:solidFill>
              </a:rPr>
              <a:t> </a:t>
            </a:r>
            <a:r>
              <a:rPr lang="en-US" altLang="zh-CN" sz="2400" b="1" dirty="0" err="1" smtClean="0">
                <a:solidFill>
                  <a:srgbClr val="000000"/>
                </a:solidFill>
              </a:rPr>
              <a:t>total_score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,</a:t>
            </a:r>
            <a:r>
              <a:rPr lang="zh-CN" altLang="en-US" sz="2400" b="1" dirty="0" smtClean="0">
                <a:solidFill>
                  <a:srgbClr val="000000"/>
                </a:solidFill>
              </a:rPr>
              <a:t> </a:t>
            </a:r>
            <a:r>
              <a:rPr lang="en-US" altLang="zh-CN" sz="2400" b="1" dirty="0" err="1" smtClean="0">
                <a:solidFill>
                  <a:srgbClr val="000000"/>
                </a:solidFill>
              </a:rPr>
              <a:t>commit_status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)</a:t>
            </a:r>
          </a:p>
          <a:p>
            <a:pPr marL="0" indent="0" fontAlgn="t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kumimoji="1" lang="en-US" altLang="zh-CN" sz="2400" dirty="0" smtClean="0">
              <a:solidFill>
                <a:srgbClr val="000000"/>
              </a:solidFill>
            </a:endParaRPr>
          </a:p>
          <a:p>
            <a:pPr marL="0" lvl="0" indent="0" fontAlgn="t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kumimoji="1" lang="en-US" altLang="zh-CN" sz="2400" dirty="0" err="1" smtClean="0">
                <a:solidFill>
                  <a:srgbClr val="000000"/>
                </a:solidFill>
                <a:latin typeface="Beirut" charset="-78"/>
                <a:ea typeface="Beirut" charset="-78"/>
                <a:cs typeface="Beirut" charset="-78"/>
              </a:rPr>
              <a:t>Objective_Question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(</a:t>
            </a:r>
            <a:r>
              <a:rPr lang="en-US" altLang="zh-CN" sz="2400" b="1" u="sng" dirty="0" err="1" smtClean="0">
                <a:solidFill>
                  <a:srgbClr val="000000"/>
                </a:solidFill>
              </a:rPr>
              <a:t>question_ID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,</a:t>
            </a:r>
            <a:r>
              <a:rPr lang="zh-CN" altLang="en-US" sz="2400" b="1" dirty="0" smtClean="0">
                <a:solidFill>
                  <a:srgbClr val="000000"/>
                </a:solidFill>
              </a:rPr>
              <a:t> </a:t>
            </a:r>
            <a:r>
              <a:rPr lang="en-US" altLang="zh-CN" sz="2400" b="1" dirty="0" err="1" smtClean="0">
                <a:solidFill>
                  <a:srgbClr val="000000"/>
                </a:solidFill>
              </a:rPr>
              <a:t>homework_id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,</a:t>
            </a:r>
            <a:r>
              <a:rPr lang="zh-CN" altLang="en-US" sz="2400" b="1" dirty="0" smtClean="0">
                <a:solidFill>
                  <a:srgbClr val="0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type,</a:t>
            </a:r>
            <a:r>
              <a:rPr lang="zh-CN" altLang="en-US" sz="2400" b="1" dirty="0" smtClean="0">
                <a:solidFill>
                  <a:srgbClr val="000000"/>
                </a:solidFill>
              </a:rPr>
              <a:t> </a:t>
            </a:r>
            <a:r>
              <a:rPr lang="en-US" altLang="zh-CN" sz="2400" b="1" dirty="0" err="1" smtClean="0">
                <a:solidFill>
                  <a:srgbClr val="000000"/>
                </a:solidFill>
              </a:rPr>
              <a:t>standard_answer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,</a:t>
            </a:r>
            <a:r>
              <a:rPr lang="zh-CN" altLang="en-US" sz="2400" b="1" dirty="0" smtClean="0">
                <a:solidFill>
                  <a:srgbClr val="000000"/>
                </a:solidFill>
              </a:rPr>
              <a:t> </a:t>
            </a:r>
            <a:r>
              <a:rPr lang="en-US" altLang="zh-CN" sz="2400" b="1" dirty="0" err="1" smtClean="0">
                <a:solidFill>
                  <a:srgbClr val="000000"/>
                </a:solidFill>
              </a:rPr>
              <a:t>question_text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,</a:t>
            </a:r>
            <a:r>
              <a:rPr lang="zh-CN" altLang="en-US" sz="2400" b="1" dirty="0" smtClean="0">
                <a:solidFill>
                  <a:srgbClr val="000000"/>
                </a:solidFill>
              </a:rPr>
              <a:t> </a:t>
            </a:r>
            <a:r>
              <a:rPr lang="en-US" altLang="zh-CN" sz="2400" b="1" dirty="0" err="1" smtClean="0">
                <a:solidFill>
                  <a:srgbClr val="000000"/>
                </a:solidFill>
              </a:rPr>
              <a:t>choice_text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,</a:t>
            </a:r>
            <a:r>
              <a:rPr lang="zh-CN" altLang="en-US" sz="2400" b="1" dirty="0" smtClean="0">
                <a:solidFill>
                  <a:srgbClr val="000000"/>
                </a:solidFill>
              </a:rPr>
              <a:t> </a:t>
            </a:r>
            <a:r>
              <a:rPr lang="en-US" altLang="zh-CN" sz="2400" b="1" dirty="0" err="1" smtClean="0">
                <a:solidFill>
                  <a:srgbClr val="000000"/>
                </a:solidFill>
              </a:rPr>
              <a:t>full_score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)</a:t>
            </a:r>
          </a:p>
          <a:p>
            <a:pPr marL="0" lvl="0" indent="0" fontAlgn="t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altLang="zh-CN" sz="2400" b="1" dirty="0" smtClean="0">
              <a:solidFill>
                <a:srgbClr val="000000"/>
              </a:solidFill>
            </a:endParaRPr>
          </a:p>
          <a:p>
            <a:pPr marL="0" lvl="0" indent="0" fontAlgn="t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altLang="zh-CN" sz="2400" b="1" dirty="0" smtClean="0">
              <a:solidFill>
                <a:srgbClr val="000000"/>
              </a:solidFill>
            </a:endParaRPr>
          </a:p>
          <a:p>
            <a:pPr marL="0" lvl="0" indent="0" fontAlgn="t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altLang="zh-CN" sz="2400" b="1" dirty="0">
              <a:solidFill>
                <a:srgbClr val="000000"/>
              </a:solidFill>
            </a:endParaRPr>
          </a:p>
          <a:p>
            <a:pPr marL="0" lvl="0" indent="0" fontAlgn="t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altLang="zh-CN" sz="2400" b="1" dirty="0">
              <a:solidFill>
                <a:srgbClr val="000000"/>
              </a:solidFill>
            </a:endParaRPr>
          </a:p>
          <a:p>
            <a:pPr marL="0" indent="0" fontAlgn="t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kumimoji="1" lang="en-US" altLang="zh-CN" sz="2400" dirty="0">
              <a:solidFill>
                <a:srgbClr val="000000"/>
              </a:solidFill>
            </a:endParaRPr>
          </a:p>
          <a:p>
            <a:pPr marL="0" lvl="0" indent="0" fontAlgn="t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kumimoji="1" lang="en-US" altLang="zh-CN" sz="2400" dirty="0">
              <a:solidFill>
                <a:srgbClr val="000000"/>
              </a:solidFill>
            </a:endParaRPr>
          </a:p>
          <a:p>
            <a:pPr marL="0" lvl="0" indent="0" fontAlgn="t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kumimoji="1" lang="en-US" altLang="zh-CN" sz="2400" dirty="0" smtClean="0">
              <a:solidFill>
                <a:srgbClr val="000000"/>
              </a:solidFill>
            </a:endParaRPr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数据库模式</a:t>
            </a:r>
          </a:p>
        </p:txBody>
      </p:sp>
    </p:spTree>
    <p:extLst>
      <p:ext uri="{BB962C8B-B14F-4D97-AF65-F5344CB8AC3E}">
        <p14:creationId xmlns:p14="http://schemas.microsoft.com/office/powerpoint/2010/main" val="135227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存储过程展示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8462"/>
            <a:ext cx="9144000" cy="170531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3774"/>
            <a:ext cx="9144000" cy="174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23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课程项目要求</a:t>
            </a:r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039091" y="1548462"/>
            <a:ext cx="691341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2000" b="1" dirty="0">
                <a:latin typeface="FangSong" charset="-122"/>
                <a:ea typeface="FangSong" charset="-122"/>
                <a:cs typeface="FangSong" charset="-122"/>
              </a:rPr>
              <a:t>设计一个简单版“好大学在线”</a:t>
            </a:r>
            <a:r>
              <a:rPr lang="en-US" altLang="zh-CN" sz="2000" b="1" dirty="0">
                <a:latin typeface="FangSong" charset="-122"/>
                <a:ea typeface="FangSong" charset="-122"/>
                <a:cs typeface="FangSong" charset="-122"/>
              </a:rPr>
              <a:t>MOOC</a:t>
            </a:r>
            <a:r>
              <a:rPr lang="zh-CN" altLang="en-US" sz="2000" b="1" dirty="0">
                <a:latin typeface="FangSong" charset="-122"/>
                <a:ea typeface="FangSong" charset="-122"/>
                <a:cs typeface="FangSong" charset="-122"/>
              </a:rPr>
              <a:t>平台</a:t>
            </a:r>
            <a:r>
              <a:rPr lang="zh-CN" altLang="en-US" sz="2000" b="1" dirty="0" smtClean="0">
                <a:latin typeface="FangSong" charset="-122"/>
                <a:ea typeface="FangSong" charset="-122"/>
                <a:cs typeface="FangSong" charset="-122"/>
              </a:rPr>
              <a:t>，涉及</a:t>
            </a:r>
            <a:r>
              <a:rPr lang="zh-CN" altLang="en-US" sz="2000" b="1" dirty="0">
                <a:latin typeface="FangSong" charset="-122"/>
                <a:ea typeface="FangSong" charset="-122"/>
                <a:cs typeface="FangSong" charset="-122"/>
              </a:rPr>
              <a:t>系统管理员、教师、学生三种角色</a:t>
            </a:r>
            <a:r>
              <a:rPr lang="zh-CN" altLang="en-US" sz="2000" b="1" dirty="0" smtClean="0">
                <a:latin typeface="FangSong" charset="-122"/>
                <a:ea typeface="FangSong" charset="-122"/>
                <a:cs typeface="FangSong" charset="-122"/>
              </a:rPr>
              <a:t>。</a:t>
            </a:r>
            <a:endParaRPr lang="en-US" altLang="zh-CN" sz="2000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endParaRPr lang="en-US" altLang="zh-CN" sz="2000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sz="2000" b="1" dirty="0" smtClean="0">
                <a:latin typeface="FangSong" charset="-122"/>
                <a:ea typeface="FangSong" charset="-122"/>
                <a:cs typeface="FangSong" charset="-122"/>
              </a:rPr>
              <a:t>学生</a:t>
            </a:r>
            <a:r>
              <a:rPr lang="zh-CN" altLang="en-US" sz="2000" b="1" dirty="0">
                <a:latin typeface="FangSong" charset="-122"/>
                <a:ea typeface="FangSong" charset="-122"/>
                <a:cs typeface="FangSong" charset="-122"/>
              </a:rPr>
              <a:t>和教师可以通过注册的平台账号登录也可以通过学校第三方账号（例如：</a:t>
            </a:r>
            <a:r>
              <a:rPr lang="en-US" altLang="zh-CN" sz="2000" b="1" dirty="0" err="1">
                <a:latin typeface="FangSong" charset="-122"/>
                <a:ea typeface="FangSong" charset="-122"/>
                <a:cs typeface="FangSong" charset="-122"/>
              </a:rPr>
              <a:t>JAccount</a:t>
            </a:r>
            <a:r>
              <a:rPr lang="zh-CN" altLang="en-US" sz="2000" b="1" dirty="0">
                <a:latin typeface="FangSong" charset="-122"/>
                <a:ea typeface="FangSong" charset="-122"/>
                <a:cs typeface="FangSong" charset="-122"/>
              </a:rPr>
              <a:t>）登录，但是要保证注册账号和第三方账号登录后是一个身份在操作（即学生在注册账号和第三方账号上学习的课程是共享的）</a:t>
            </a:r>
            <a:r>
              <a:rPr lang="zh-CN" altLang="en-US" sz="2000" b="1" dirty="0" smtClean="0">
                <a:latin typeface="FangSong" charset="-122"/>
                <a:ea typeface="FangSong" charset="-122"/>
                <a:cs typeface="FangSong" charset="-122"/>
              </a:rPr>
              <a:t>。</a:t>
            </a:r>
            <a:endParaRPr lang="en-US" altLang="zh-CN" sz="2000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endParaRPr lang="en-US" altLang="zh-CN" sz="2000" b="1" dirty="0">
              <a:latin typeface="FangSong" charset="-122"/>
              <a:ea typeface="FangSong" charset="-122"/>
              <a:cs typeface="FangSong" charset="-122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sz="2000" b="1" dirty="0" smtClean="0">
                <a:latin typeface="FangSong" charset="-122"/>
                <a:ea typeface="FangSong" charset="-122"/>
                <a:cs typeface="FangSong" charset="-122"/>
              </a:rPr>
              <a:t>系统</a:t>
            </a:r>
            <a:r>
              <a:rPr lang="zh-CN" altLang="en-US" sz="2000" b="1" dirty="0">
                <a:latin typeface="FangSong" charset="-122"/>
                <a:ea typeface="FangSong" charset="-122"/>
                <a:cs typeface="FangSong" charset="-122"/>
              </a:rPr>
              <a:t>管理员可以设置教师、创建课程、导入在校学生</a:t>
            </a:r>
            <a:r>
              <a:rPr lang="zh-CN" altLang="en-US" sz="2000" b="1" dirty="0" smtClean="0">
                <a:latin typeface="FangSong" charset="-122"/>
                <a:ea typeface="FangSong" charset="-122"/>
                <a:cs typeface="FangSong" charset="-122"/>
              </a:rPr>
              <a:t>。</a:t>
            </a:r>
            <a:endParaRPr lang="en-US" altLang="zh-CN" sz="2000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endParaRPr lang="en-US" altLang="zh-CN" sz="2000" b="1" dirty="0">
              <a:latin typeface="FangSong" charset="-122"/>
              <a:ea typeface="FangSong" charset="-122"/>
              <a:cs typeface="FangSong" charset="-122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sz="2000" b="1" dirty="0" smtClean="0">
                <a:latin typeface="FangSong" charset="-122"/>
                <a:ea typeface="FangSong" charset="-122"/>
                <a:cs typeface="FangSong" charset="-122"/>
              </a:rPr>
              <a:t>教师</a:t>
            </a:r>
            <a:r>
              <a:rPr lang="zh-CN" altLang="en-US" sz="2000" b="1" dirty="0">
                <a:latin typeface="FangSong" charset="-122"/>
                <a:ea typeface="FangSong" charset="-122"/>
                <a:cs typeface="FangSong" charset="-122"/>
              </a:rPr>
              <a:t>能创建课程、导入课程学生、发布课件，课件分章和节，每节下课件包括视频、文档、作业。作业只需要考虑客观题（包含了题干和选项，有正确答案）</a:t>
            </a:r>
            <a:r>
              <a:rPr lang="zh-CN" altLang="en-US" sz="2000" b="1" dirty="0" smtClean="0">
                <a:latin typeface="FangSong" charset="-122"/>
                <a:ea typeface="FangSong" charset="-122"/>
                <a:cs typeface="FangSong" charset="-122"/>
              </a:rPr>
              <a:t>。</a:t>
            </a:r>
            <a:endParaRPr lang="en-US" altLang="zh-CN" sz="2000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endParaRPr lang="en-US" altLang="zh-CN" sz="2000" b="1" dirty="0">
              <a:latin typeface="FangSong" charset="-122"/>
              <a:ea typeface="FangSong" charset="-122"/>
              <a:cs typeface="FangSong" charset="-122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sz="2000" b="1" dirty="0" smtClean="0">
                <a:latin typeface="FangSong" charset="-122"/>
                <a:ea typeface="FangSong" charset="-122"/>
                <a:cs typeface="FangSong" charset="-122"/>
              </a:rPr>
              <a:t>学生</a:t>
            </a:r>
            <a:r>
              <a:rPr lang="zh-CN" altLang="en-US" sz="2000" b="1" dirty="0">
                <a:latin typeface="FangSong" charset="-122"/>
                <a:ea typeface="FangSong" charset="-122"/>
                <a:cs typeface="FangSong" charset="-122"/>
              </a:rPr>
              <a:t>可以选课、进入课程学习（看视频、看文档、做作业）。需要记录学生观看视频、文档等的学习行为。</a:t>
            </a:r>
            <a:endParaRPr kumimoji="1" lang="zh-CN" altLang="en-US" sz="2000" b="1" dirty="0">
              <a:latin typeface="FangSong" charset="-122"/>
              <a:ea typeface="FangSong" charset="-122"/>
              <a:cs typeface="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474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存储过程展示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8462"/>
            <a:ext cx="9144000" cy="229743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05" y="4053710"/>
            <a:ext cx="87376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25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存储过程展示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5" y="2123209"/>
            <a:ext cx="9144000" cy="264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51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存储过程展示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17" y="1548462"/>
            <a:ext cx="8649976" cy="518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0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存储过程展示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50" y="1769010"/>
            <a:ext cx="7190509" cy="454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1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存储过程展示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8462"/>
            <a:ext cx="9144000" cy="20771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5589"/>
            <a:ext cx="9144000" cy="278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存储过程展示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0"/>
            <a:ext cx="9144000" cy="367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存储过程展示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33" y="2364340"/>
            <a:ext cx="7739743" cy="311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6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存储过程展示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84" y="1960612"/>
            <a:ext cx="7396843" cy="391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8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存储过程展示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69" y="1939140"/>
            <a:ext cx="7298871" cy="414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76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存储过程展示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" y="2351314"/>
            <a:ext cx="7400979" cy="38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latin typeface="FangSong" charset="-122"/>
                <a:ea typeface="FangSong" charset="-122"/>
                <a:cs typeface="FangSong" charset="-122"/>
              </a:rPr>
              <a:t>登陆功能</a:t>
            </a:r>
          </a:p>
          <a:p>
            <a:r>
              <a:rPr lang="zh-CN" altLang="en-US" b="1" dirty="0">
                <a:latin typeface="FangSong" charset="-122"/>
                <a:ea typeface="FangSong" charset="-122"/>
                <a:cs typeface="FangSong" charset="-122"/>
              </a:rPr>
              <a:t>   </a:t>
            </a:r>
            <a:r>
              <a:rPr lang="en-US" altLang="zh-CN" b="1" dirty="0">
                <a:latin typeface="FangSong" charset="-122"/>
                <a:ea typeface="FangSong" charset="-122"/>
                <a:cs typeface="FangSong" charset="-122"/>
              </a:rPr>
              <a:t>- </a:t>
            </a:r>
            <a:r>
              <a:rPr lang="zh-CN" altLang="en-US" b="1" dirty="0">
                <a:latin typeface="FangSong" charset="-122"/>
                <a:ea typeface="FangSong" charset="-122"/>
                <a:cs typeface="FangSong" charset="-122"/>
              </a:rPr>
              <a:t>普通登陆 （）</a:t>
            </a:r>
          </a:p>
          <a:p>
            <a:r>
              <a:rPr lang="zh-CN" altLang="en-US" b="1" dirty="0">
                <a:latin typeface="FangSong" charset="-122"/>
                <a:ea typeface="FangSong" charset="-122"/>
                <a:cs typeface="FangSong" charset="-122"/>
              </a:rPr>
              <a:t>   </a:t>
            </a:r>
            <a:r>
              <a:rPr lang="en-US" altLang="zh-CN" b="1" dirty="0">
                <a:latin typeface="FangSong" charset="-122"/>
                <a:ea typeface="FangSong" charset="-122"/>
                <a:cs typeface="FangSong" charset="-122"/>
              </a:rPr>
              <a:t>- </a:t>
            </a:r>
            <a:r>
              <a:rPr lang="en-US" altLang="zh-CN" b="1" dirty="0" err="1">
                <a:latin typeface="FangSong" charset="-122"/>
                <a:ea typeface="FangSong" charset="-122"/>
                <a:cs typeface="FangSong" charset="-122"/>
              </a:rPr>
              <a:t>JAcount</a:t>
            </a:r>
            <a:r>
              <a:rPr lang="zh-CN" altLang="en-US" b="1" dirty="0">
                <a:latin typeface="FangSong" charset="-122"/>
                <a:ea typeface="FangSong" charset="-122"/>
                <a:cs typeface="FangSong" charset="-122"/>
              </a:rPr>
              <a:t>登陆 （）</a:t>
            </a:r>
          </a:p>
          <a:p>
            <a:endParaRPr lang="zh-CN" altLang="en-US" b="1" dirty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业务流程分析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380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/>
              <a:t>Q&amp;A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57269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数据库设计：全体成员</a:t>
            </a:r>
            <a:endParaRPr kumimoji="1" lang="en-US" altLang="zh-CN" dirty="0" smtClean="0"/>
          </a:p>
          <a:p>
            <a:r>
              <a:rPr kumimoji="1" lang="en-US" altLang="zh-CN" dirty="0" smtClean="0"/>
              <a:t>Procedure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function</a:t>
            </a:r>
            <a:r>
              <a:rPr kumimoji="1" lang="zh-CN" altLang="en-US" dirty="0" smtClean="0"/>
              <a:t>编写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杨健邦、景致、谢镇涛</a:t>
            </a:r>
            <a:endParaRPr kumimoji="1" lang="en-US" altLang="zh-CN" dirty="0" smtClean="0"/>
          </a:p>
          <a:p>
            <a:r>
              <a:rPr kumimoji="1" lang="en-US" altLang="zh-CN" dirty="0"/>
              <a:t>Procedure</a:t>
            </a:r>
            <a:r>
              <a:rPr kumimoji="1" lang="zh-CN" altLang="en-US" dirty="0"/>
              <a:t>、</a:t>
            </a:r>
            <a:r>
              <a:rPr kumimoji="1" lang="en-US" altLang="zh-CN" dirty="0" smtClean="0"/>
              <a:t>function</a:t>
            </a:r>
            <a:r>
              <a:rPr kumimoji="1" lang="zh-CN" altLang="en-US" dirty="0" smtClean="0"/>
              <a:t>测试，数据灌入：朱伯君</a:t>
            </a:r>
            <a:endParaRPr kumimoji="1"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小组成员分工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16372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23348" y="1816797"/>
            <a:ext cx="24192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</a:rPr>
              <a:t>谢 谢！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05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latin typeface="FangSong" charset="-122"/>
                <a:ea typeface="FangSong" charset="-122"/>
                <a:cs typeface="FangSong" charset="-122"/>
              </a:rPr>
              <a:t>系统管理员</a:t>
            </a:r>
          </a:p>
          <a:p>
            <a:r>
              <a:rPr lang="zh-CN" altLang="en-US" b="1" dirty="0">
                <a:latin typeface="FangSong" charset="-122"/>
                <a:ea typeface="FangSong" charset="-122"/>
                <a:cs typeface="FangSong" charset="-122"/>
              </a:rPr>
              <a:t>   </a:t>
            </a:r>
            <a:r>
              <a:rPr lang="en-US" altLang="zh-CN" b="1" dirty="0">
                <a:latin typeface="FangSong" charset="-122"/>
                <a:ea typeface="FangSong" charset="-122"/>
                <a:cs typeface="FangSong" charset="-122"/>
              </a:rPr>
              <a:t>- </a:t>
            </a:r>
            <a:r>
              <a:rPr lang="zh-CN" altLang="en-US" b="1" dirty="0">
                <a:latin typeface="FangSong" charset="-122"/>
                <a:ea typeface="FangSong" charset="-122"/>
                <a:cs typeface="FangSong" charset="-122"/>
              </a:rPr>
              <a:t>设置教师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（）</a:t>
            </a:r>
            <a:endParaRPr lang="zh-CN" altLang="en-US" b="1" dirty="0">
              <a:latin typeface="FangSong" charset="-122"/>
              <a:ea typeface="FangSong" charset="-122"/>
              <a:cs typeface="FangSong" charset="-122"/>
            </a:endParaRPr>
          </a:p>
          <a:p>
            <a:r>
              <a:rPr lang="zh-CN" altLang="en-US" b="1" dirty="0">
                <a:latin typeface="FangSong" charset="-122"/>
                <a:ea typeface="FangSong" charset="-122"/>
                <a:cs typeface="FangSong" charset="-122"/>
              </a:rPr>
              <a:t>   </a:t>
            </a:r>
            <a:r>
              <a:rPr lang="en-US" altLang="zh-CN" b="1" dirty="0">
                <a:latin typeface="FangSong" charset="-122"/>
                <a:ea typeface="FangSong" charset="-122"/>
                <a:cs typeface="FangSong" charset="-122"/>
              </a:rPr>
              <a:t>- </a:t>
            </a:r>
            <a:r>
              <a:rPr lang="zh-CN" altLang="en-US" b="1" dirty="0">
                <a:latin typeface="FangSong" charset="-122"/>
                <a:ea typeface="FangSong" charset="-122"/>
                <a:cs typeface="FangSong" charset="-122"/>
              </a:rPr>
              <a:t>创建课程 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（）</a:t>
            </a:r>
            <a:endParaRPr lang="zh-CN" altLang="en-US" b="1" dirty="0">
              <a:latin typeface="FangSong" charset="-122"/>
              <a:ea typeface="FangSong" charset="-122"/>
              <a:cs typeface="FangSong" charset="-122"/>
            </a:endParaRPr>
          </a:p>
          <a:p>
            <a:r>
              <a:rPr lang="zh-CN" altLang="en-US" b="1" dirty="0">
                <a:latin typeface="FangSong" charset="-122"/>
                <a:ea typeface="FangSong" charset="-122"/>
                <a:cs typeface="FangSong" charset="-122"/>
              </a:rPr>
              <a:t>   </a:t>
            </a:r>
            <a:r>
              <a:rPr lang="en-US" altLang="zh-CN" b="1" dirty="0">
                <a:latin typeface="FangSong" charset="-122"/>
                <a:ea typeface="FangSong" charset="-122"/>
                <a:cs typeface="FangSong" charset="-122"/>
              </a:rPr>
              <a:t>- </a:t>
            </a:r>
            <a:r>
              <a:rPr lang="zh-CN" altLang="en-US" b="1" dirty="0">
                <a:latin typeface="FangSong" charset="-122"/>
                <a:ea typeface="FangSong" charset="-122"/>
                <a:cs typeface="FangSong" charset="-122"/>
              </a:rPr>
              <a:t>导入在校学生 （）</a:t>
            </a:r>
          </a:p>
          <a:p>
            <a:endParaRPr lang="zh-CN" altLang="en-US" b="1" dirty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业务流程分析</a:t>
            </a:r>
          </a:p>
        </p:txBody>
      </p:sp>
    </p:spTree>
    <p:extLst>
      <p:ext uri="{BB962C8B-B14F-4D97-AF65-F5344CB8AC3E}">
        <p14:creationId xmlns:p14="http://schemas.microsoft.com/office/powerpoint/2010/main" val="34224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94024" y="1715658"/>
            <a:ext cx="8372163" cy="4921498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FangSong" charset="-122"/>
                <a:ea typeface="FangSong" charset="-122"/>
                <a:cs typeface="FangSong" charset="-122"/>
              </a:rPr>
              <a:t>教师</a:t>
            </a:r>
          </a:p>
          <a:p>
            <a:r>
              <a:rPr lang="zh-CN" altLang="en-US" b="1" dirty="0">
                <a:latin typeface="FangSong" charset="-122"/>
                <a:ea typeface="FangSong" charset="-122"/>
                <a:cs typeface="FangSong" charset="-122"/>
              </a:rPr>
              <a:t>   </a:t>
            </a:r>
            <a:r>
              <a:rPr lang="en-US" altLang="zh-CN" b="1" dirty="0">
                <a:latin typeface="FangSong" charset="-122"/>
                <a:ea typeface="FangSong" charset="-122"/>
                <a:cs typeface="FangSong" charset="-122"/>
              </a:rPr>
              <a:t>- </a:t>
            </a:r>
            <a:r>
              <a:rPr lang="zh-CN" altLang="en-US" b="1" dirty="0">
                <a:latin typeface="FangSong" charset="-122"/>
                <a:ea typeface="FangSong" charset="-122"/>
                <a:cs typeface="FangSong" charset="-122"/>
              </a:rPr>
              <a:t>创建课程 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（）</a:t>
            </a:r>
            <a:endParaRPr lang="zh-CN" altLang="en-US" b="1" dirty="0">
              <a:latin typeface="FangSong" charset="-122"/>
              <a:ea typeface="FangSong" charset="-122"/>
              <a:cs typeface="FangSong" charset="-122"/>
            </a:endParaRPr>
          </a:p>
          <a:p>
            <a:r>
              <a:rPr lang="zh-CN" altLang="en-US" b="1" dirty="0">
                <a:latin typeface="FangSong" charset="-122"/>
                <a:ea typeface="FangSong" charset="-122"/>
                <a:cs typeface="FangSong" charset="-122"/>
              </a:rPr>
              <a:t>   </a:t>
            </a:r>
            <a:r>
              <a:rPr lang="en-US" altLang="zh-CN" b="1" dirty="0">
                <a:latin typeface="FangSong" charset="-122"/>
                <a:ea typeface="FangSong" charset="-122"/>
                <a:cs typeface="FangSong" charset="-122"/>
              </a:rPr>
              <a:t>- </a:t>
            </a:r>
            <a:r>
              <a:rPr lang="zh-CN" altLang="en-US" b="1" dirty="0">
                <a:latin typeface="FangSong" charset="-122"/>
                <a:ea typeface="FangSong" charset="-122"/>
                <a:cs typeface="FangSong" charset="-122"/>
              </a:rPr>
              <a:t>导入课程学生 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（）</a:t>
            </a:r>
            <a:endParaRPr lang="zh-CN" altLang="en-US" b="1" dirty="0">
              <a:latin typeface="FangSong" charset="-122"/>
              <a:ea typeface="FangSong" charset="-122"/>
              <a:cs typeface="FangSong" charset="-122"/>
            </a:endParaRPr>
          </a:p>
          <a:p>
            <a:r>
              <a:rPr lang="zh-CN" altLang="en-US" b="1" dirty="0">
                <a:latin typeface="FangSong" charset="-122"/>
                <a:ea typeface="FangSong" charset="-122"/>
                <a:cs typeface="FangSong" charset="-122"/>
              </a:rPr>
              <a:t>   </a:t>
            </a:r>
            <a:r>
              <a:rPr lang="en-US" altLang="zh-CN" b="1" dirty="0">
                <a:latin typeface="FangSong" charset="-122"/>
                <a:ea typeface="FangSong" charset="-122"/>
                <a:cs typeface="FangSong" charset="-122"/>
              </a:rPr>
              <a:t>- </a:t>
            </a:r>
            <a:r>
              <a:rPr lang="zh-CN" altLang="en-US" b="1" dirty="0">
                <a:latin typeface="FangSong" charset="-122"/>
                <a:ea typeface="FangSong" charset="-122"/>
                <a:cs typeface="FangSong" charset="-122"/>
              </a:rPr>
              <a:t>发布课件（添加章以及添加节） 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（）</a:t>
            </a:r>
            <a:endParaRPr lang="zh-CN" altLang="en-US" b="1" dirty="0">
              <a:latin typeface="FangSong" charset="-122"/>
              <a:ea typeface="FangSong" charset="-122"/>
              <a:cs typeface="FangSong" charset="-122"/>
            </a:endParaRPr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业务流程分析</a:t>
            </a:r>
          </a:p>
        </p:txBody>
      </p:sp>
    </p:spTree>
    <p:extLst>
      <p:ext uri="{BB962C8B-B14F-4D97-AF65-F5344CB8AC3E}">
        <p14:creationId xmlns:p14="http://schemas.microsoft.com/office/powerpoint/2010/main" val="109610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latin typeface="FangSong" charset="-122"/>
                <a:ea typeface="FangSong" charset="-122"/>
                <a:cs typeface="FangSong" charset="-122"/>
              </a:rPr>
              <a:t>学生</a:t>
            </a:r>
          </a:p>
          <a:p>
            <a:r>
              <a:rPr lang="zh-CN" altLang="en-US" b="1" dirty="0">
                <a:latin typeface="FangSong" charset="-122"/>
                <a:ea typeface="FangSong" charset="-122"/>
                <a:cs typeface="FangSong" charset="-122"/>
              </a:rPr>
              <a:t>   </a:t>
            </a:r>
            <a:r>
              <a:rPr lang="en-US" altLang="zh-CN" b="1" dirty="0">
                <a:latin typeface="FangSong" charset="-122"/>
                <a:ea typeface="FangSong" charset="-122"/>
                <a:cs typeface="FangSong" charset="-122"/>
              </a:rPr>
              <a:t>- </a:t>
            </a:r>
            <a:r>
              <a:rPr lang="zh-CN" altLang="en-US" b="1" dirty="0">
                <a:latin typeface="FangSong" charset="-122"/>
                <a:ea typeface="FangSong" charset="-122"/>
                <a:cs typeface="FangSong" charset="-122"/>
              </a:rPr>
              <a:t>查看作业题目 （）</a:t>
            </a:r>
          </a:p>
          <a:p>
            <a:r>
              <a:rPr lang="zh-CN" altLang="en-US" b="1" dirty="0">
                <a:latin typeface="FangSong" charset="-122"/>
                <a:ea typeface="FangSong" charset="-122"/>
                <a:cs typeface="FangSong" charset="-122"/>
              </a:rPr>
              <a:t>   </a:t>
            </a:r>
            <a:r>
              <a:rPr lang="en-US" altLang="zh-CN" b="1" dirty="0">
                <a:latin typeface="FangSong" charset="-122"/>
                <a:ea typeface="FangSong" charset="-122"/>
                <a:cs typeface="FangSong" charset="-122"/>
              </a:rPr>
              <a:t>- </a:t>
            </a:r>
            <a:r>
              <a:rPr lang="zh-CN" altLang="en-US" b="1" dirty="0">
                <a:latin typeface="FangSong" charset="-122"/>
                <a:ea typeface="FangSong" charset="-122"/>
                <a:cs typeface="FangSong" charset="-122"/>
              </a:rPr>
              <a:t>暂存作业 （）</a:t>
            </a:r>
          </a:p>
          <a:p>
            <a:r>
              <a:rPr lang="zh-CN" altLang="en-US" b="1" dirty="0">
                <a:latin typeface="FangSong" charset="-122"/>
                <a:ea typeface="FangSong" charset="-122"/>
                <a:cs typeface="FangSong" charset="-122"/>
              </a:rPr>
              <a:t>   </a:t>
            </a:r>
            <a:r>
              <a:rPr lang="en-US" altLang="zh-CN" b="1" dirty="0">
                <a:latin typeface="FangSong" charset="-122"/>
                <a:ea typeface="FangSong" charset="-122"/>
                <a:cs typeface="FangSong" charset="-122"/>
              </a:rPr>
              <a:t>- </a:t>
            </a:r>
            <a:r>
              <a:rPr lang="zh-CN" altLang="en-US" b="1" dirty="0">
                <a:latin typeface="FangSong" charset="-122"/>
                <a:ea typeface="FangSong" charset="-122"/>
                <a:cs typeface="FangSong" charset="-122"/>
              </a:rPr>
              <a:t>提交作业 （）</a:t>
            </a:r>
          </a:p>
          <a:p>
            <a:r>
              <a:rPr lang="zh-CN" altLang="en-US" b="1" dirty="0">
                <a:latin typeface="FangSong" charset="-122"/>
                <a:ea typeface="FangSong" charset="-122"/>
                <a:cs typeface="FangSong" charset="-122"/>
              </a:rPr>
              <a:t>   </a:t>
            </a:r>
            <a:r>
              <a:rPr lang="en-US" altLang="zh-CN" b="1" dirty="0">
                <a:latin typeface="FangSong" charset="-122"/>
                <a:ea typeface="FangSong" charset="-122"/>
                <a:cs typeface="FangSong" charset="-122"/>
              </a:rPr>
              <a:t>- </a:t>
            </a:r>
            <a:r>
              <a:rPr lang="zh-CN" altLang="en-US" b="1" dirty="0">
                <a:latin typeface="FangSong" charset="-122"/>
                <a:ea typeface="FangSong" charset="-122"/>
                <a:cs typeface="FangSong" charset="-122"/>
              </a:rPr>
              <a:t>查看分数 （）</a:t>
            </a:r>
          </a:p>
          <a:p>
            <a:r>
              <a:rPr lang="zh-CN" altLang="en-US" b="1" dirty="0">
                <a:latin typeface="FangSong" charset="-122"/>
                <a:ea typeface="FangSong" charset="-122"/>
                <a:cs typeface="FangSong" charset="-122"/>
              </a:rPr>
              <a:t>   </a:t>
            </a:r>
            <a:r>
              <a:rPr lang="en-US" altLang="zh-CN" b="1" dirty="0">
                <a:latin typeface="FangSong" charset="-122"/>
                <a:ea typeface="FangSong" charset="-122"/>
                <a:cs typeface="FangSong" charset="-122"/>
              </a:rPr>
              <a:t>- </a:t>
            </a:r>
            <a:r>
              <a:rPr lang="zh-CN" altLang="en-US" b="1" dirty="0">
                <a:latin typeface="FangSong" charset="-122"/>
                <a:ea typeface="FangSong" charset="-122"/>
                <a:cs typeface="FangSong" charset="-122"/>
              </a:rPr>
              <a:t>选课  （）</a:t>
            </a:r>
          </a:p>
          <a:p>
            <a:r>
              <a:rPr lang="zh-CN" altLang="en-US" b="1" dirty="0">
                <a:latin typeface="FangSong" charset="-122"/>
                <a:ea typeface="FangSong" charset="-122"/>
                <a:cs typeface="FangSong" charset="-122"/>
              </a:rPr>
              <a:t>   </a:t>
            </a:r>
            <a:r>
              <a:rPr lang="en-US" altLang="zh-CN" b="1" dirty="0">
                <a:latin typeface="FangSong" charset="-122"/>
                <a:ea typeface="FangSong" charset="-122"/>
                <a:cs typeface="FangSong" charset="-122"/>
              </a:rPr>
              <a:t>- </a:t>
            </a:r>
            <a:r>
              <a:rPr lang="zh-CN" altLang="en-US" b="1" dirty="0">
                <a:latin typeface="FangSong" charset="-122"/>
                <a:ea typeface="FangSong" charset="-122"/>
                <a:cs typeface="FangSong" charset="-122"/>
              </a:rPr>
              <a:t>看视频 （）</a:t>
            </a:r>
          </a:p>
          <a:p>
            <a:r>
              <a:rPr lang="zh-CN" altLang="en-US" b="1" dirty="0">
                <a:latin typeface="FangSong" charset="-122"/>
                <a:ea typeface="FangSong" charset="-122"/>
                <a:cs typeface="FangSong" charset="-122"/>
              </a:rPr>
              <a:t>   </a:t>
            </a:r>
            <a:r>
              <a:rPr lang="en-US" altLang="zh-CN" b="1" dirty="0">
                <a:latin typeface="FangSong" charset="-122"/>
                <a:ea typeface="FangSong" charset="-122"/>
                <a:cs typeface="FangSong" charset="-122"/>
              </a:rPr>
              <a:t>- </a:t>
            </a:r>
            <a:r>
              <a:rPr lang="zh-CN" altLang="en-US" b="1" dirty="0">
                <a:latin typeface="FangSong" charset="-122"/>
                <a:ea typeface="FangSong" charset="-122"/>
                <a:cs typeface="FangSong" charset="-122"/>
              </a:rPr>
              <a:t>看文档 （）</a:t>
            </a:r>
          </a:p>
          <a:p>
            <a:endParaRPr lang="zh-CN" altLang="en-US" b="1" dirty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业务流程分析</a:t>
            </a:r>
          </a:p>
        </p:txBody>
      </p:sp>
    </p:spTree>
    <p:extLst>
      <p:ext uri="{BB962C8B-B14F-4D97-AF65-F5344CB8AC3E}">
        <p14:creationId xmlns:p14="http://schemas.microsoft.com/office/powerpoint/2010/main" val="110646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CDM</a:t>
            </a:r>
            <a:r>
              <a:rPr kumimoji="1" lang="zh-CN" altLang="en-US" dirty="0" smtClean="0"/>
              <a:t>图总览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399" y="1985190"/>
            <a:ext cx="6235411" cy="433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90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PDM</a:t>
            </a:r>
            <a:r>
              <a:rPr kumimoji="1" lang="zh-CN" altLang="en-US" dirty="0" smtClean="0"/>
              <a:t>图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8462"/>
            <a:ext cx="9144000" cy="46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79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</a:t>
            </a:r>
            <a:r>
              <a:rPr kumimoji="1" lang="en-US" altLang="zh-CN" dirty="0" smtClean="0"/>
              <a:t>DM</a:t>
            </a:r>
            <a:r>
              <a:rPr kumimoji="1" lang="zh-CN" altLang="en-US" dirty="0" smtClean="0"/>
              <a:t>图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05" y="1961573"/>
            <a:ext cx="74676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2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6-VI主题">
  <a:themeElements>
    <a:clrScheme name="VI统一色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C8161E"/>
      </a:accent1>
      <a:accent2>
        <a:srgbClr val="F08300"/>
      </a:accent2>
      <a:accent3>
        <a:srgbClr val="FDD000"/>
      </a:accent3>
      <a:accent4>
        <a:srgbClr val="338D27"/>
      </a:accent4>
      <a:accent5>
        <a:srgbClr val="0086D1"/>
      </a:accent5>
      <a:accent6>
        <a:srgbClr val="004098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" id="{5AE3302E-EAD3-4AF6-9B05-44D5CA6E31FB}" vid="{55D1CDEE-FEEF-4D3E-ACCF-BFCE645E4B0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</Template>
  <TotalTime>2563</TotalTime>
  <Words>569</Words>
  <Application>Microsoft Macintosh PowerPoint</Application>
  <PresentationFormat>全屏显示(4:3)</PresentationFormat>
  <Paragraphs>138</Paragraphs>
  <Slides>32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3" baseType="lpstr">
      <vt:lpstr>Beirut</vt:lpstr>
      <vt:lpstr>Calibri</vt:lpstr>
      <vt:lpstr>FangSong</vt:lpstr>
      <vt:lpstr>Heiti SC Light</vt:lpstr>
      <vt:lpstr>Kaiti SC</vt:lpstr>
      <vt:lpstr>MS Reference Sans Serif</vt:lpstr>
      <vt:lpstr>等线</vt:lpstr>
      <vt:lpstr>等线 Light</vt:lpstr>
      <vt:lpstr>微软雅黑</vt:lpstr>
      <vt:lpstr>Arial</vt:lpstr>
      <vt:lpstr>2016-VI主题</vt:lpstr>
      <vt:lpstr>数据库课程项目讨论交流 </vt:lpstr>
      <vt:lpstr>课程项目要求</vt:lpstr>
      <vt:lpstr>业务流程分析</vt:lpstr>
      <vt:lpstr>业务流程分析</vt:lpstr>
      <vt:lpstr>业务流程分析</vt:lpstr>
      <vt:lpstr>业务流程分析</vt:lpstr>
      <vt:lpstr>CDM图总览</vt:lpstr>
      <vt:lpstr>PDM图</vt:lpstr>
      <vt:lpstr>PDM图</vt:lpstr>
      <vt:lpstr>PDM图</vt:lpstr>
      <vt:lpstr>PDM图</vt:lpstr>
      <vt:lpstr>PDM图</vt:lpstr>
      <vt:lpstr>PDM图总览</vt:lpstr>
      <vt:lpstr>数据库优化</vt:lpstr>
      <vt:lpstr>数据库模式</vt:lpstr>
      <vt:lpstr>数据库模式</vt:lpstr>
      <vt:lpstr>数据库模式</vt:lpstr>
      <vt:lpstr>数据库模式</vt:lpstr>
      <vt:lpstr>存储过程展示</vt:lpstr>
      <vt:lpstr>存储过程展示</vt:lpstr>
      <vt:lpstr>存储过程展示</vt:lpstr>
      <vt:lpstr>存储过程展示</vt:lpstr>
      <vt:lpstr>存储过程展示</vt:lpstr>
      <vt:lpstr>存储过程展示</vt:lpstr>
      <vt:lpstr>存储过程展示</vt:lpstr>
      <vt:lpstr>存储过程展示</vt:lpstr>
      <vt:lpstr>存储过程展示</vt:lpstr>
      <vt:lpstr>存储过程展示</vt:lpstr>
      <vt:lpstr>存储过程展示</vt:lpstr>
      <vt:lpstr>Q&amp;A</vt:lpstr>
      <vt:lpstr>小组成员分工</vt:lpstr>
      <vt:lpstr>PowerPoint 演示文稿</vt:lpstr>
    </vt:vector>
  </TitlesOfParts>
  <Company>微软中国</Company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bojun zhu</cp:lastModifiedBy>
  <cp:revision>174</cp:revision>
  <dcterms:created xsi:type="dcterms:W3CDTF">2016-01-21T16:32:22Z</dcterms:created>
  <dcterms:modified xsi:type="dcterms:W3CDTF">2017-05-26T14:37:54Z</dcterms:modified>
</cp:coreProperties>
</file>